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20"/>
  </p:notesMasterIdLst>
  <p:sldIdLst>
    <p:sldId id="256" r:id="rId2"/>
    <p:sldId id="265" r:id="rId3"/>
    <p:sldId id="266" r:id="rId4"/>
    <p:sldId id="285" r:id="rId5"/>
    <p:sldId id="264" r:id="rId6"/>
    <p:sldId id="258" r:id="rId7"/>
    <p:sldId id="260" r:id="rId8"/>
    <p:sldId id="288" r:id="rId9"/>
    <p:sldId id="271" r:id="rId10"/>
    <p:sldId id="282" r:id="rId11"/>
    <p:sldId id="291" r:id="rId12"/>
    <p:sldId id="274" r:id="rId13"/>
    <p:sldId id="267" r:id="rId14"/>
    <p:sldId id="284" r:id="rId15"/>
    <p:sldId id="262" r:id="rId16"/>
    <p:sldId id="268" r:id="rId17"/>
    <p:sldId id="275"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8"/>
    <p:restoredTop sz="63592"/>
  </p:normalViewPr>
  <p:slideViewPr>
    <p:cSldViewPr snapToGrid="0" snapToObjects="1">
      <p:cViewPr varScale="1">
        <p:scale>
          <a:sx n="65" d="100"/>
          <a:sy n="65" d="100"/>
        </p:scale>
        <p:origin x="15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A17773-7B10-1E47-8038-0E9DDBE1EA6F}" type="datetimeFigureOut">
              <a:rPr lang="en-US" smtClean="0"/>
              <a:t>10/14/18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A24261-C786-7D4B-95CC-12FD9D0071D0}" type="slidenum">
              <a:rPr lang="en-US" smtClean="0"/>
              <a:t>‹#›</a:t>
            </a:fld>
            <a:endParaRPr lang="en-US"/>
          </a:p>
        </p:txBody>
      </p:sp>
    </p:spTree>
    <p:extLst>
      <p:ext uri="{BB962C8B-B14F-4D97-AF65-F5344CB8AC3E}">
        <p14:creationId xmlns:p14="http://schemas.microsoft.com/office/powerpoint/2010/main" val="331433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2796739/#CIT2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existing guidelines, Discuss presentation of other causes, explore challenges to testing</a:t>
            </a:r>
          </a:p>
        </p:txBody>
      </p:sp>
      <p:sp>
        <p:nvSpPr>
          <p:cNvPr id="4" name="Slide Number Placeholder 3"/>
          <p:cNvSpPr>
            <a:spLocks noGrp="1"/>
          </p:cNvSpPr>
          <p:nvPr>
            <p:ph type="sldNum" sz="quarter" idx="5"/>
          </p:nvPr>
        </p:nvSpPr>
        <p:spPr/>
        <p:txBody>
          <a:bodyPr/>
          <a:lstStyle/>
          <a:p>
            <a:fld id="{38A24261-C786-7D4B-95CC-12FD9D0071D0}" type="slidenum">
              <a:rPr lang="en-US" smtClean="0"/>
              <a:t>1</a:t>
            </a:fld>
            <a:endParaRPr lang="en-US"/>
          </a:p>
        </p:txBody>
      </p:sp>
    </p:spTree>
    <p:extLst>
      <p:ext uri="{BB962C8B-B14F-4D97-AF65-F5344CB8AC3E}">
        <p14:creationId xmlns:p14="http://schemas.microsoft.com/office/powerpoint/2010/main" val="12645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poorer motor speed, visual scanning, visuomotor coordination, visuomotor and response speed and visuomotor coordination and steadiness, and a clinical examination did not demonstrate any disorder among the two groups.[</a:t>
            </a:r>
            <a:r>
              <a:rPr lang="en-US" sz="1200" b="0" i="0" kern="1200" dirty="0">
                <a:solidFill>
                  <a:schemeClr val="tx1"/>
                </a:solidFill>
                <a:effectLst/>
                <a:latin typeface="+mn-lt"/>
                <a:ea typeface="+mn-ea"/>
                <a:cs typeface="+mn-cs"/>
                <a:hlinkClick r:id="rId3"/>
              </a:rPr>
              <a:t>21</a:t>
            </a:r>
            <a:r>
              <a:rPr lang="en-US" sz="1200" b="0" i="0" u="none" strike="noStrike" kern="1200" dirty="0">
                <a:solidFill>
                  <a:schemeClr val="tx1"/>
                </a:solidFill>
                <a:effectLst/>
                <a:latin typeface="+mn-lt"/>
                <a:ea typeface="+mn-ea"/>
                <a:cs typeface="+mn-cs"/>
              </a:rPr>
              <a:t>] Chia </a:t>
            </a:r>
            <a:r>
              <a:rPr lang="en-US" sz="1200" b="0" i="1" u="none" strike="noStrike" kern="1200" dirty="0">
                <a:solidFill>
                  <a:schemeClr val="tx1"/>
                </a:solidFill>
                <a:effectLst/>
                <a:latin typeface="+mn-lt"/>
                <a:ea typeface="+mn-ea"/>
                <a:cs typeface="+mn-cs"/>
              </a:rPr>
              <a:t>et al</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hlinkClick r:id="rId3"/>
              </a:rPr>
              <a:t>21</a:t>
            </a:r>
            <a:r>
              <a:rPr lang="en-US" sz="1200" b="0" i="0" u="none" strike="noStrike" kern="1200" dirty="0">
                <a:solidFill>
                  <a:schemeClr val="tx1"/>
                </a:solidFill>
                <a:effectLst/>
                <a:latin typeface="+mn-lt"/>
                <a:ea typeface="+mn-ea"/>
                <a:cs typeface="+mn-cs"/>
              </a:rPr>
              <a:t>] concluded that a neurobehavioral test battery might be a more sensitive method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Chronic exposure – provoke urine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Acute = hair, blood, urine</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Inflammation, oxidative stress</a:t>
            </a:r>
          </a:p>
          <a:p>
            <a:endParaRPr lang="en-US" sz="1200" b="0" i="0" u="none" strike="noStrike" kern="1200" dirty="0">
              <a:solidFill>
                <a:schemeClr val="tx1"/>
              </a:solidFill>
              <a:effectLst/>
              <a:latin typeface="+mn-lt"/>
              <a:ea typeface="+mn-ea"/>
              <a:cs typeface="+mn-cs"/>
            </a:endParaRPr>
          </a:p>
          <a:p>
            <a:r>
              <a:rPr lang="en-US" dirty="0"/>
              <a:t>False negative ; standard values not well known often use top 5%. Unclear what to do with amounts</a:t>
            </a:r>
          </a:p>
          <a:p>
            <a:endParaRPr lang="en-US" dirty="0"/>
          </a:p>
          <a:p>
            <a:r>
              <a:rPr lang="en-US" dirty="0"/>
              <a:t>Depending on acuity </a:t>
            </a:r>
            <a:r>
              <a:rPr lang="en-US" dirty="0" err="1"/>
              <a:t>tx</a:t>
            </a:r>
            <a:r>
              <a:rPr lang="en-US" dirty="0"/>
              <a:t> chelation</a:t>
            </a:r>
          </a:p>
        </p:txBody>
      </p:sp>
      <p:sp>
        <p:nvSpPr>
          <p:cNvPr id="4" name="Slide Number Placeholder 3"/>
          <p:cNvSpPr>
            <a:spLocks noGrp="1"/>
          </p:cNvSpPr>
          <p:nvPr>
            <p:ph type="sldNum" sz="quarter" idx="5"/>
          </p:nvPr>
        </p:nvSpPr>
        <p:spPr/>
        <p:txBody>
          <a:bodyPr/>
          <a:lstStyle/>
          <a:p>
            <a:fld id="{38A24261-C786-7D4B-95CC-12FD9D0071D0}" type="slidenum">
              <a:rPr lang="en-US" smtClean="0"/>
              <a:t>13</a:t>
            </a:fld>
            <a:endParaRPr lang="en-US"/>
          </a:p>
        </p:txBody>
      </p:sp>
    </p:spTree>
    <p:extLst>
      <p:ext uri="{BB962C8B-B14F-4D97-AF65-F5344CB8AC3E}">
        <p14:creationId xmlns:p14="http://schemas.microsoft.com/office/powerpoint/2010/main" val="2385469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face with prominent upper jaw, flattening of the cheeks, underdeveloped lower jaw or prominent nose with narrow nasal passages);</a:t>
            </a:r>
          </a:p>
          <a:p>
            <a:endParaRPr lang="en-US" dirty="0"/>
          </a:p>
          <a:p>
            <a:r>
              <a:rPr lang="en-US" dirty="0"/>
              <a:t>FH of </a:t>
            </a:r>
            <a:r>
              <a:rPr lang="en-US" dirty="0" err="1"/>
              <a:t>Hutingtons</a:t>
            </a:r>
            <a:r>
              <a:rPr lang="en-US" dirty="0"/>
              <a:t> and fragile x</a:t>
            </a:r>
          </a:p>
        </p:txBody>
      </p:sp>
      <p:sp>
        <p:nvSpPr>
          <p:cNvPr id="4" name="Slide Number Placeholder 3"/>
          <p:cNvSpPr>
            <a:spLocks noGrp="1"/>
          </p:cNvSpPr>
          <p:nvPr>
            <p:ph type="sldNum" sz="quarter" idx="5"/>
          </p:nvPr>
        </p:nvSpPr>
        <p:spPr/>
        <p:txBody>
          <a:bodyPr/>
          <a:lstStyle/>
          <a:p>
            <a:fld id="{38A24261-C786-7D4B-95CC-12FD9D0071D0}" type="slidenum">
              <a:rPr lang="en-US" smtClean="0"/>
              <a:t>14</a:t>
            </a:fld>
            <a:endParaRPr lang="en-US"/>
          </a:p>
        </p:txBody>
      </p:sp>
    </p:spTree>
    <p:extLst>
      <p:ext uri="{BB962C8B-B14F-4D97-AF65-F5344CB8AC3E}">
        <p14:creationId xmlns:p14="http://schemas.microsoft.com/office/powerpoint/2010/main" val="2530823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people were older</a:t>
            </a:r>
          </a:p>
          <a:p>
            <a:r>
              <a:rPr lang="en-US" dirty="0"/>
              <a:t>Abnormal finding </a:t>
            </a:r>
            <a:r>
              <a:rPr lang="en-US" dirty="0" err="1"/>
              <a:t>smostly</a:t>
            </a:r>
            <a:r>
              <a:rPr lang="en-US" dirty="0"/>
              <a:t> tumors</a:t>
            </a:r>
          </a:p>
          <a:p>
            <a:r>
              <a:rPr lang="en-US" dirty="0"/>
              <a:t>Many abnormal findings did not require intervention</a:t>
            </a:r>
          </a:p>
          <a:p>
            <a:endParaRPr lang="en-US" dirty="0"/>
          </a:p>
          <a:p>
            <a:r>
              <a:rPr lang="en-US" dirty="0"/>
              <a:t>NICE recommendations do not recommend screening.</a:t>
            </a:r>
          </a:p>
          <a:p>
            <a:endParaRPr lang="en-US" dirty="0"/>
          </a:p>
        </p:txBody>
      </p:sp>
      <p:sp>
        <p:nvSpPr>
          <p:cNvPr id="4" name="Slide Number Placeholder 3"/>
          <p:cNvSpPr>
            <a:spLocks noGrp="1"/>
          </p:cNvSpPr>
          <p:nvPr>
            <p:ph type="sldNum" sz="quarter" idx="5"/>
          </p:nvPr>
        </p:nvSpPr>
        <p:spPr/>
        <p:txBody>
          <a:bodyPr/>
          <a:lstStyle/>
          <a:p>
            <a:fld id="{38A24261-C786-7D4B-95CC-12FD9D0071D0}" type="slidenum">
              <a:rPr lang="en-US" smtClean="0"/>
              <a:t>15</a:t>
            </a:fld>
            <a:endParaRPr lang="en-US"/>
          </a:p>
        </p:txBody>
      </p:sp>
    </p:spTree>
    <p:extLst>
      <p:ext uri="{BB962C8B-B14F-4D97-AF65-F5344CB8AC3E}">
        <p14:creationId xmlns:p14="http://schemas.microsoft.com/office/powerpoint/2010/main" val="368172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negative studies diminishing returns</a:t>
            </a:r>
          </a:p>
          <a:p>
            <a:r>
              <a:rPr lang="en-US" dirty="0"/>
              <a:t>Narcolepsy – sleep study MSLT</a:t>
            </a:r>
          </a:p>
          <a:p>
            <a:endParaRPr lang="en-US" dirty="0"/>
          </a:p>
          <a:p>
            <a:r>
              <a:rPr lang="en-US" dirty="0"/>
              <a:t>Temporal lobe epilepsy – interictal psychosis more common than during seizure – depersonalization, hallucination, paranoid </a:t>
            </a:r>
            <a:r>
              <a:rPr lang="en-US" dirty="0" err="1"/>
              <a:t>deluisions</a:t>
            </a:r>
            <a:r>
              <a:rPr lang="en-US" dirty="0"/>
              <a:t>, personality </a:t>
            </a:r>
            <a:r>
              <a:rPr lang="en-US" dirty="0" err="1"/>
              <a:t>changes,re;goiosity</a:t>
            </a:r>
            <a:r>
              <a:rPr lang="en-US" dirty="0"/>
              <a:t>, hypergraphia, ethical concerns female gender, Left handedness, </a:t>
            </a:r>
            <a:r>
              <a:rPr lang="en-US" dirty="0" err="1"/>
              <a:t>onselt</a:t>
            </a:r>
            <a:r>
              <a:rPr lang="en-US" dirty="0"/>
              <a:t> during </a:t>
            </a:r>
            <a:r>
              <a:rPr lang="en-US" dirty="0" err="1"/>
              <a:t>puperty</a:t>
            </a:r>
            <a:endParaRPr lang="en-US" dirty="0"/>
          </a:p>
          <a:p>
            <a:r>
              <a:rPr lang="en-US" dirty="0"/>
              <a:t>-can be </a:t>
            </a:r>
            <a:r>
              <a:rPr lang="en-US" dirty="0" err="1"/>
              <a:t>visialized</a:t>
            </a:r>
            <a:r>
              <a:rPr lang="en-US" dirty="0"/>
              <a:t> on MRI but not ideal. Often missed except by expert readers or dedicated </a:t>
            </a:r>
            <a:r>
              <a:rPr lang="en-US" dirty="0" err="1"/>
              <a:t>protical</a:t>
            </a:r>
            <a:r>
              <a:rPr lang="en-US" dirty="0"/>
              <a:t> optimized to look for lesions</a:t>
            </a:r>
          </a:p>
          <a:p>
            <a:r>
              <a:rPr lang="en-US" dirty="0"/>
              <a:t>AJ</a:t>
            </a:r>
          </a:p>
        </p:txBody>
      </p:sp>
      <p:sp>
        <p:nvSpPr>
          <p:cNvPr id="4" name="Slide Number Placeholder 3"/>
          <p:cNvSpPr>
            <a:spLocks noGrp="1"/>
          </p:cNvSpPr>
          <p:nvPr>
            <p:ph type="sldNum" sz="quarter" idx="5"/>
          </p:nvPr>
        </p:nvSpPr>
        <p:spPr/>
        <p:txBody>
          <a:bodyPr/>
          <a:lstStyle/>
          <a:p>
            <a:fld id="{38A24261-C786-7D4B-95CC-12FD9D0071D0}" type="slidenum">
              <a:rPr lang="en-US" smtClean="0"/>
              <a:t>16</a:t>
            </a:fld>
            <a:endParaRPr lang="en-US"/>
          </a:p>
        </p:txBody>
      </p:sp>
    </p:spTree>
    <p:extLst>
      <p:ext uri="{BB962C8B-B14F-4D97-AF65-F5344CB8AC3E}">
        <p14:creationId xmlns:p14="http://schemas.microsoft.com/office/powerpoint/2010/main" val="1206349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Neuroleptic induced </a:t>
            </a:r>
            <a:r>
              <a:rPr lang="en-US" dirty="0" err="1"/>
              <a:t>hyperprolactnemia</a:t>
            </a:r>
            <a:r>
              <a:rPr lang="en-US" dirty="0"/>
              <a:t> – unclear value of dx if asymptomatic. Could </a:t>
            </a:r>
            <a:r>
              <a:rPr lang="en-US" dirty="0" err="1"/>
              <a:t>optain</a:t>
            </a:r>
            <a:r>
              <a:rPr lang="en-US" dirty="0"/>
              <a:t> one in relevant </a:t>
            </a:r>
            <a:r>
              <a:rPr lang="en-US" dirty="0" err="1"/>
              <a:t>neuropletic</a:t>
            </a:r>
            <a:r>
              <a:rPr lang="en-US" dirty="0"/>
              <a:t> to allow </a:t>
            </a:r>
            <a:r>
              <a:rPr lang="en-US" dirty="0" err="1"/>
              <a:t>pt</a:t>
            </a:r>
            <a:r>
              <a:rPr lang="en-US" dirty="0"/>
              <a:t> to make informed decision about medication.. Long term impact = </a:t>
            </a:r>
            <a:r>
              <a:rPr lang="en-US" dirty="0" err="1"/>
              <a:t>osteoperosis</a:t>
            </a:r>
            <a:endParaRPr lang="en-US" dirty="0"/>
          </a:p>
        </p:txBody>
      </p:sp>
      <p:sp>
        <p:nvSpPr>
          <p:cNvPr id="4" name="Slide Number Placeholder 3"/>
          <p:cNvSpPr>
            <a:spLocks noGrp="1"/>
          </p:cNvSpPr>
          <p:nvPr>
            <p:ph type="sldNum" sz="quarter" idx="5"/>
          </p:nvPr>
        </p:nvSpPr>
        <p:spPr/>
        <p:txBody>
          <a:bodyPr/>
          <a:lstStyle/>
          <a:p>
            <a:fld id="{38A24261-C786-7D4B-95CC-12FD9D0071D0}" type="slidenum">
              <a:rPr lang="en-US" smtClean="0"/>
              <a:t>17</a:t>
            </a:fld>
            <a:endParaRPr lang="en-US"/>
          </a:p>
        </p:txBody>
      </p:sp>
    </p:spTree>
    <p:extLst>
      <p:ext uri="{BB962C8B-B14F-4D97-AF65-F5344CB8AC3E}">
        <p14:creationId xmlns:p14="http://schemas.microsoft.com/office/powerpoint/2010/main" val="58992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Nonetheless comorbid diseases impact prognosis</a:t>
            </a:r>
          </a:p>
        </p:txBody>
      </p:sp>
      <p:sp>
        <p:nvSpPr>
          <p:cNvPr id="4" name="Slide Number Placeholder 3"/>
          <p:cNvSpPr>
            <a:spLocks noGrp="1"/>
          </p:cNvSpPr>
          <p:nvPr>
            <p:ph type="sldNum" sz="quarter" idx="5"/>
          </p:nvPr>
        </p:nvSpPr>
        <p:spPr/>
        <p:txBody>
          <a:bodyPr/>
          <a:lstStyle/>
          <a:p>
            <a:fld id="{38A24261-C786-7D4B-95CC-12FD9D0071D0}" type="slidenum">
              <a:rPr lang="en-US" smtClean="0"/>
              <a:t>2</a:t>
            </a:fld>
            <a:endParaRPr lang="en-US"/>
          </a:p>
        </p:txBody>
      </p:sp>
    </p:spTree>
    <p:extLst>
      <p:ext uri="{BB962C8B-B14F-4D97-AF65-F5344CB8AC3E}">
        <p14:creationId xmlns:p14="http://schemas.microsoft.com/office/powerpoint/2010/main" val="233454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Schematic breakdown of potential causes for psycho- sis (y) by disease prevalence and clinical presentation to illustrate the diagnostic challenge of first-episode psychosis. Examples: Cell A denotes common diseases where psychosis is typical (i.e. a presenting and characteristic symptom) (e.g. primary psychotic disorders themselves and drug-induced psychosis). Cell B denotes diseases that are common but where psychosis is rarely a presenting feature (e.g. stroke, HIV). Cell C denotes uncommon diseases (rare diseases or diseases rarely encountered in a particular treatment setting) that include psychosis in their classic presentation (e.g. </a:t>
            </a:r>
            <a:r>
              <a:rPr lang="en-US" dirty="0" err="1"/>
              <a:t>maladie</a:t>
            </a:r>
            <a:r>
              <a:rPr lang="en-US" dirty="0"/>
              <a:t> du </a:t>
            </a:r>
            <a:r>
              <a:rPr lang="en-US" dirty="0" err="1"/>
              <a:t>sommeil</a:t>
            </a:r>
            <a:r>
              <a:rPr lang="en-US" dirty="0"/>
              <a:t>). Cell D denotes uncommon diseases where psychosis is possible but not characteristic (e.g. adult-onset genetic syndromes such as˜</a:t>
            </a:r>
          </a:p>
          <a:p>
            <a:endParaRPr lang="en-US" dirty="0"/>
          </a:p>
          <a:p>
            <a:r>
              <a:rPr lang="en-US" dirty="0"/>
              <a:t>A</a:t>
            </a:r>
          </a:p>
          <a:p>
            <a:r>
              <a:rPr lang="en-US" dirty="0"/>
              <a:t>﻿(Cell A) will contain mostly drug-induced psychoses and the primary psychotic disorders themselves once a delirium has been excluded.</a:t>
            </a:r>
          </a:p>
          <a:p>
            <a:endParaRPr lang="en-US" dirty="0"/>
          </a:p>
          <a:p>
            <a:r>
              <a:rPr lang="en-US" dirty="0"/>
              <a:t>B</a:t>
            </a:r>
          </a:p>
          <a:p>
            <a:r>
              <a:rPr lang="en-US" dirty="0"/>
              <a:t>﻿Many fairly common medical diseases, however, can potentially present with psychosis although this would be clinically atypical (Cell B). For example, a manic patient with psychosis presenting in Uganda could be suffering from HIV-related secondary mania9</a:t>
            </a:r>
          </a:p>
          <a:p>
            <a:r>
              <a:rPr lang="en-US" dirty="0"/>
              <a:t>even though</a:t>
            </a:r>
          </a:p>
          <a:p>
            <a:r>
              <a:rPr lang="en-US" dirty="0"/>
              <a:t>the majority of HIV patients do not have psychosis. Similarly, although a stroke can lead to psychosis, this outcome is rare.10</a:t>
            </a:r>
          </a:p>
          <a:p>
            <a:endParaRPr lang="en-US" dirty="0"/>
          </a:p>
          <a:p>
            <a:r>
              <a:rPr lang="en-US" dirty="0"/>
              <a:t>C</a:t>
            </a:r>
          </a:p>
          <a:p>
            <a:r>
              <a:rPr lang="en-US" dirty="0"/>
              <a:t>﻿Uncommon diseases with typical (or even ‘classic’) presentations (Cell C) pose significant challenges as clinicians might have never seen the disease or have limited experience with it. Some diseases will be uncommon in general (e.g. acute intermittent porphyria), some uncommon in certain geographic areas (e.g. </a:t>
            </a:r>
            <a:r>
              <a:rPr lang="en-US" dirty="0" err="1"/>
              <a:t>maladie</a:t>
            </a:r>
            <a:r>
              <a:rPr lang="en-US" dirty="0"/>
              <a:t> du </a:t>
            </a:r>
            <a:r>
              <a:rPr lang="en-US" dirty="0" err="1"/>
              <a:t>sommeil</a:t>
            </a:r>
            <a:r>
              <a:rPr lang="en-US" dirty="0"/>
              <a:t> or sleeping sickness caused by the protozoan, </a:t>
            </a:r>
            <a:r>
              <a:rPr lang="en-US" dirty="0" err="1"/>
              <a:t>trypanosoma</a:t>
            </a:r>
            <a:r>
              <a:rPr lang="en-US" dirty="0"/>
              <a:t> </a:t>
            </a:r>
            <a:r>
              <a:rPr lang="en-US" dirty="0" err="1"/>
              <a:t>gambiense</a:t>
            </a:r>
            <a:r>
              <a:rPr lang="en-US" dirty="0"/>
              <a:t> will be uncommonly encountered in North America but not in West Africa). Psychiatrically, some culture-bound syndromes fall into this category (e.g. </a:t>
            </a:r>
            <a:r>
              <a:rPr lang="en-US" dirty="0" err="1"/>
              <a:t>bouffée</a:t>
            </a:r>
            <a:r>
              <a:rPr lang="en-US" dirty="0"/>
              <a:t> </a:t>
            </a:r>
            <a:r>
              <a:rPr lang="en-US" dirty="0" err="1"/>
              <a:t>délirante</a:t>
            </a:r>
            <a:r>
              <a:rPr lang="en-US" dirty="0"/>
              <a:t> as an example of an acute-onset psychotic syndrome without a proto- typical prodrome).</a:t>
            </a:r>
          </a:p>
          <a:p>
            <a:endParaRPr lang="en-US" dirty="0"/>
          </a:p>
          <a:p>
            <a:r>
              <a:rPr lang="en-US" dirty="0"/>
              <a:t>D</a:t>
            </a:r>
          </a:p>
          <a:p>
            <a:r>
              <a:rPr lang="en-US" dirty="0"/>
              <a:t>﻿Rare disorder with atypical presentations (Cell D) will only be diagnosed by astute clinicians who remain vigilant and informed (e.g. genetic syndromes that can also have an adult onset, such as Niemann–Pick’s disease11 and Tay-Sachs disease;12</a:t>
            </a:r>
          </a:p>
          <a:p>
            <a:r>
              <a:rPr lang="en-US" dirty="0"/>
              <a:t>or newly delineated</a:t>
            </a:r>
          </a:p>
          <a:p>
            <a:r>
              <a:rPr lang="en-US" dirty="0"/>
              <a:t>syndromes, such as paraneoplastic syndromes related to antibodies to N-methyl-d-aspartate receptors13,14</a:t>
            </a:r>
          </a:p>
          <a:p>
            <a:endParaRPr lang="en-US" dirty="0"/>
          </a:p>
          <a:p>
            <a:pPr marL="171450" indent="-171450">
              <a:buFont typeface="Arial" panose="020B0604020202020204" pitchFamily="34" charset="0"/>
              <a:buChar char="•"/>
            </a:pPr>
            <a:r>
              <a:rPr lang="en-US" dirty="0"/>
              <a:t>Relevant disease depend on the country and treatment setting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3% bench mark for organic causes in suspected in </a:t>
            </a:r>
            <a:r>
              <a:rPr lang="en-US" dirty="0" err="1"/>
              <a:t>fep</a:t>
            </a:r>
            <a:r>
              <a:rPr lang="en-US" dirty="0"/>
              <a:t> of schizophrenia</a:t>
            </a:r>
          </a:p>
        </p:txBody>
      </p:sp>
      <p:sp>
        <p:nvSpPr>
          <p:cNvPr id="4" name="Slide Number Placeholder 3"/>
          <p:cNvSpPr>
            <a:spLocks noGrp="1"/>
          </p:cNvSpPr>
          <p:nvPr>
            <p:ph type="sldNum" sz="quarter" idx="5"/>
          </p:nvPr>
        </p:nvSpPr>
        <p:spPr/>
        <p:txBody>
          <a:bodyPr/>
          <a:lstStyle/>
          <a:p>
            <a:fld id="{38A24261-C786-7D4B-95CC-12FD9D0071D0}" type="slidenum">
              <a:rPr lang="en-US" smtClean="0"/>
              <a:t>5</a:t>
            </a:fld>
            <a:endParaRPr lang="en-US"/>
          </a:p>
        </p:txBody>
      </p:sp>
    </p:spTree>
    <p:extLst>
      <p:ext uri="{BB962C8B-B14F-4D97-AF65-F5344CB8AC3E}">
        <p14:creationId xmlns:p14="http://schemas.microsoft.com/office/powerpoint/2010/main" val="4217297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guidelines  UK body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standard physical, mental state, neurological and laboratory examinations. Acute onset and delirium can be indications of an organic cause of psychosis. Where an organic cause is suspected, standard practice of care involves appropriate confirmatory tests. This may or may not include routine use of structural neuroimaging techniques. Where no organic cause for psychosis is found, it is assumed that a person has functional psychosis. </a:t>
            </a:r>
            <a:endParaRPr lang="en-US" dirty="0">
              <a:effectLst/>
            </a:endParaRPr>
          </a:p>
          <a:p>
            <a:r>
              <a:rPr lang="en-US" dirty="0"/>
              <a:t> </a:t>
            </a:r>
          </a:p>
          <a:p>
            <a:r>
              <a:rPr lang="en-US" dirty="0"/>
              <a:t>vague</a:t>
            </a:r>
          </a:p>
        </p:txBody>
      </p:sp>
      <p:sp>
        <p:nvSpPr>
          <p:cNvPr id="4" name="Slide Number Placeholder 3"/>
          <p:cNvSpPr>
            <a:spLocks noGrp="1"/>
          </p:cNvSpPr>
          <p:nvPr>
            <p:ph type="sldNum" sz="quarter" idx="5"/>
          </p:nvPr>
        </p:nvSpPr>
        <p:spPr/>
        <p:txBody>
          <a:bodyPr/>
          <a:lstStyle/>
          <a:p>
            <a:fld id="{38A24261-C786-7D4B-95CC-12FD9D0071D0}" type="slidenum">
              <a:rPr lang="en-US" smtClean="0"/>
              <a:t>6</a:t>
            </a:fld>
            <a:endParaRPr lang="en-US"/>
          </a:p>
        </p:txBody>
      </p:sp>
    </p:spTree>
    <p:extLst>
      <p:ext uri="{BB962C8B-B14F-4D97-AF65-F5344CB8AC3E}">
        <p14:creationId xmlns:p14="http://schemas.microsoft.com/office/powerpoint/2010/main" val="115404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Delirium work up</a:t>
            </a:r>
          </a:p>
          <a:p>
            <a:r>
              <a:rPr lang="en-US" dirty="0"/>
              <a:t>Infection</a:t>
            </a:r>
          </a:p>
          <a:p>
            <a:r>
              <a:rPr lang="en-US" dirty="0"/>
              <a:t>Metabolic </a:t>
            </a:r>
          </a:p>
        </p:txBody>
      </p:sp>
      <p:sp>
        <p:nvSpPr>
          <p:cNvPr id="4" name="Slide Number Placeholder 3"/>
          <p:cNvSpPr>
            <a:spLocks noGrp="1"/>
          </p:cNvSpPr>
          <p:nvPr>
            <p:ph type="sldNum" sz="quarter" idx="5"/>
          </p:nvPr>
        </p:nvSpPr>
        <p:spPr/>
        <p:txBody>
          <a:bodyPr/>
          <a:lstStyle/>
          <a:p>
            <a:fld id="{38A24261-C786-7D4B-95CC-12FD9D0071D0}" type="slidenum">
              <a:rPr lang="en-US" smtClean="0"/>
              <a:t>7</a:t>
            </a:fld>
            <a:endParaRPr lang="en-US"/>
          </a:p>
        </p:txBody>
      </p:sp>
    </p:spTree>
    <p:extLst>
      <p:ext uri="{BB962C8B-B14F-4D97-AF65-F5344CB8AC3E}">
        <p14:creationId xmlns:p14="http://schemas.microsoft.com/office/powerpoint/2010/main" val="222337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Freudenreich</a:t>
            </a:r>
            <a:r>
              <a:rPr lang="en-US" dirty="0">
                <a:effectLst/>
              </a:rPr>
              <a:t>, O., Charles Schulz, S., &amp; Goff, D. C. (2009). Initial medical work-up of first-episode psychosis: A conceptual review. </a:t>
            </a:r>
            <a:r>
              <a:rPr lang="en-US" i="1" dirty="0">
                <a:effectLst/>
              </a:rPr>
              <a:t>Early Intervention in Psychiatry</a:t>
            </a:r>
            <a:r>
              <a:rPr lang="en-US" dirty="0">
                <a:effectLst/>
              </a:rPr>
              <a:t>, </a:t>
            </a:r>
            <a:r>
              <a:rPr lang="en-US" i="1" dirty="0">
                <a:effectLst/>
              </a:rPr>
              <a:t>3</a:t>
            </a:r>
            <a:r>
              <a:rPr lang="en-US" dirty="0">
                <a:effectLst/>
              </a:rPr>
              <a:t>(1), 10–18. http://</a:t>
            </a:r>
            <a:r>
              <a:rPr lang="en-US" dirty="0" err="1">
                <a:effectLst/>
              </a:rPr>
              <a:t>doi.org</a:t>
            </a:r>
            <a:r>
              <a:rPr lang="en-US" dirty="0">
                <a:effectLst/>
              </a:rPr>
              <a:t>/10.1111/j.1751-7893.2008.00105.x</a:t>
            </a:r>
          </a:p>
          <a:p>
            <a:endParaRPr lang="en-US" dirty="0"/>
          </a:p>
          <a:p>
            <a:r>
              <a:rPr lang="en-US" dirty="0"/>
              <a:t>﻿Although the rapid plasma </a:t>
            </a:r>
            <a:r>
              <a:rPr lang="en-US" dirty="0" err="1"/>
              <a:t>reagin</a:t>
            </a:r>
            <a:r>
              <a:rPr lang="en-US" dirty="0"/>
              <a:t> is often reflexively ordered to screen for neurosyphilis, more sensitive (and specific treponemal-specific tests are increasingly used for syphilis screening (http://</a:t>
            </a:r>
            <a:r>
              <a:rPr lang="en-US" dirty="0" err="1"/>
              <a:t>www.cdc.gov</a:t>
            </a:r>
            <a:r>
              <a:rPr lang="en-US" dirty="0"/>
              <a:t>/</a:t>
            </a:r>
            <a:r>
              <a:rPr lang="en-US" dirty="0" err="1"/>
              <a:t>std</a:t>
            </a:r>
            <a:r>
              <a:rPr lang="en-US" dirty="0"/>
              <a:t>/ treatment/2006/</a:t>
            </a:r>
            <a:r>
              <a:rPr lang="en-US" dirty="0" err="1"/>
              <a:t>toc.htm</a:t>
            </a:r>
            <a:r>
              <a:rPr lang="en-US" dirty="0"/>
              <a:t>). A negative FTA-ABS (fluorescent treponemal antibody absorbed) which has a sensitivity of 97% in patients of neurosyphilis argues strongly against exposure to syphilis.</a:t>
            </a:r>
          </a:p>
          <a:p>
            <a:endParaRPr lang="en-US" dirty="0"/>
          </a:p>
          <a:p>
            <a:r>
              <a:rPr lang="en-US" dirty="0"/>
              <a:t>Confirm with a lumbar puncture</a:t>
            </a:r>
          </a:p>
          <a:p>
            <a:endParaRPr lang="en-US" dirty="0"/>
          </a:p>
        </p:txBody>
      </p:sp>
      <p:sp>
        <p:nvSpPr>
          <p:cNvPr id="4" name="Slide Number Placeholder 3"/>
          <p:cNvSpPr>
            <a:spLocks noGrp="1"/>
          </p:cNvSpPr>
          <p:nvPr>
            <p:ph type="sldNum" sz="quarter" idx="5"/>
          </p:nvPr>
        </p:nvSpPr>
        <p:spPr/>
        <p:txBody>
          <a:bodyPr/>
          <a:lstStyle/>
          <a:p>
            <a:fld id="{38A24261-C786-7D4B-95CC-12FD9D0071D0}" type="slidenum">
              <a:rPr lang="en-US" smtClean="0"/>
              <a:t>9</a:t>
            </a:fld>
            <a:endParaRPr lang="en-US"/>
          </a:p>
        </p:txBody>
      </p:sp>
    </p:spTree>
    <p:extLst>
      <p:ext uri="{BB962C8B-B14F-4D97-AF65-F5344CB8AC3E}">
        <p14:creationId xmlns:p14="http://schemas.microsoft.com/office/powerpoint/2010/main" val="653629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 recommended list because:</a:t>
            </a:r>
          </a:p>
          <a:p>
            <a:pPr lvl="1"/>
            <a:r>
              <a:rPr lang="en-US" dirty="0"/>
              <a:t>Not as common</a:t>
            </a:r>
          </a:p>
          <a:p>
            <a:pPr lvl="1"/>
            <a:r>
              <a:rPr lang="en-US" dirty="0"/>
              <a:t>Other notable signs and symptoms besides psychosis</a:t>
            </a:r>
          </a:p>
          <a:p>
            <a:r>
              <a:rPr lang="en-US" dirty="0"/>
              <a:t>What is the evidence for testing or not testing for these things?</a:t>
            </a:r>
          </a:p>
          <a:p>
            <a:endParaRPr lang="en-US" dirty="0"/>
          </a:p>
        </p:txBody>
      </p:sp>
      <p:sp>
        <p:nvSpPr>
          <p:cNvPr id="4" name="Slide Number Placeholder 3"/>
          <p:cNvSpPr>
            <a:spLocks noGrp="1"/>
          </p:cNvSpPr>
          <p:nvPr>
            <p:ph type="sldNum" sz="quarter" idx="5"/>
          </p:nvPr>
        </p:nvSpPr>
        <p:spPr/>
        <p:txBody>
          <a:bodyPr/>
          <a:lstStyle/>
          <a:p>
            <a:fld id="{38A24261-C786-7D4B-95CC-12FD9D0071D0}" type="slidenum">
              <a:rPr lang="en-US" smtClean="0"/>
              <a:t>10</a:t>
            </a:fld>
            <a:endParaRPr lang="en-US"/>
          </a:p>
        </p:txBody>
      </p:sp>
    </p:spTree>
    <p:extLst>
      <p:ext uri="{BB962C8B-B14F-4D97-AF65-F5344CB8AC3E}">
        <p14:creationId xmlns:p14="http://schemas.microsoft.com/office/powerpoint/2010/main" val="1485926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﻿Treatable infection, and a first admission for psychosis seems to be an appropriate screening opportunity, particularly since HIV seroprevalence is increased in individuals with psychotic disorders compared.</a:t>
            </a:r>
          </a:p>
          <a:p>
            <a:endParaRPr lang="en-US" dirty="0"/>
          </a:p>
          <a:p>
            <a:r>
              <a:rPr lang="en-US" dirty="0"/>
              <a:t>Early onset psychosis can occur –acute initial infection (in that period psychosis is more likely) or late onset viral brain destruction or secondary lesions (lymphoma)</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8A24261-C786-7D4B-95CC-12FD9D0071D0}" type="slidenum">
              <a:rPr lang="en-US" smtClean="0"/>
              <a:t>11</a:t>
            </a:fld>
            <a:endParaRPr lang="en-US"/>
          </a:p>
        </p:txBody>
      </p:sp>
    </p:spTree>
    <p:extLst>
      <p:ext uri="{BB962C8B-B14F-4D97-AF65-F5344CB8AC3E}">
        <p14:creationId xmlns:p14="http://schemas.microsoft.com/office/powerpoint/2010/main" val="1997788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CXR Looking for: </a:t>
            </a:r>
          </a:p>
          <a:p>
            <a:pPr lvl="1"/>
            <a:r>
              <a:rPr lang="en-US" dirty="0"/>
              <a:t>sarcoidosis </a:t>
            </a:r>
            <a:r>
              <a:rPr lang="en-US" dirty="0">
                <a:sym typeface="Wingdings" pitchFamily="2" charset="2"/>
              </a:rPr>
              <a:t> </a:t>
            </a:r>
            <a:r>
              <a:rPr lang="en-US" dirty="0" err="1">
                <a:sym typeface="Wingdings" pitchFamily="2" charset="2"/>
              </a:rPr>
              <a:t>neurosarcoidosis</a:t>
            </a:r>
            <a:endParaRPr lang="en-US" dirty="0">
              <a:sym typeface="Wingdings" pitchFamily="2" charset="2"/>
            </a:endParaRPr>
          </a:p>
          <a:p>
            <a:pPr lvl="1"/>
            <a:r>
              <a:rPr lang="en-US" dirty="0" err="1">
                <a:sym typeface="Wingdings" pitchFamily="2" charset="2"/>
              </a:rPr>
              <a:t>Luncg</a:t>
            </a:r>
            <a:r>
              <a:rPr lang="en-US" dirty="0">
                <a:sym typeface="Wingdings" pitchFamily="2" charset="2"/>
              </a:rPr>
              <a:t> cancer – paraneoplastic syndromes</a:t>
            </a:r>
          </a:p>
          <a:p>
            <a:endParaRPr lang="en-US" dirty="0"/>
          </a:p>
          <a:p>
            <a:r>
              <a:rPr lang="en-US" dirty="0"/>
              <a:t>SOB, smoker, family history</a:t>
            </a:r>
          </a:p>
          <a:p>
            <a:r>
              <a:rPr lang="en-US" dirty="0"/>
              <a:t>Can also get sarcoid from </a:t>
            </a:r>
            <a:r>
              <a:rPr lang="en-US" dirty="0" err="1"/>
              <a:t>inflmmotory</a:t>
            </a:r>
            <a:r>
              <a:rPr lang="en-US" dirty="0"/>
              <a:t> work up </a:t>
            </a:r>
          </a:p>
          <a:p>
            <a:endParaRPr lang="en-US" dirty="0"/>
          </a:p>
          <a:p>
            <a:r>
              <a:rPr lang="en-US" dirty="0"/>
              <a:t>LP</a:t>
            </a:r>
          </a:p>
          <a:p>
            <a:r>
              <a:rPr lang="en-US" dirty="0"/>
              <a:t>Clinical concern for CNS infectious or autoimmune encephalitis </a:t>
            </a:r>
          </a:p>
          <a:p>
            <a:r>
              <a:rPr lang="en-US" dirty="0"/>
              <a:t>When there is an infectious process and serum alone cannot establish diagnosis</a:t>
            </a:r>
          </a:p>
          <a:p>
            <a:endParaRPr lang="en-US" dirty="0"/>
          </a:p>
          <a:p>
            <a:r>
              <a:rPr lang="en-US" dirty="0"/>
              <a:t>Ceruloplasmin</a:t>
            </a:r>
          </a:p>
          <a:p>
            <a:r>
              <a:rPr lang="en-US" dirty="0"/>
              <a:t>24 Iron urine copper testing –</a:t>
            </a:r>
          </a:p>
          <a:p>
            <a:r>
              <a:rPr lang="en-US" dirty="0"/>
              <a:t>Keiser Fleisher rings</a:t>
            </a:r>
          </a:p>
          <a:p>
            <a:r>
              <a:rPr lang="en-US" dirty="0"/>
              <a:t>Liver biopsy</a:t>
            </a:r>
          </a:p>
          <a:p>
            <a:endParaRPr lang="en-US" dirty="0"/>
          </a:p>
        </p:txBody>
      </p:sp>
      <p:sp>
        <p:nvSpPr>
          <p:cNvPr id="4" name="Slide Number Placeholder 3"/>
          <p:cNvSpPr>
            <a:spLocks noGrp="1"/>
          </p:cNvSpPr>
          <p:nvPr>
            <p:ph type="sldNum" sz="quarter" idx="5"/>
          </p:nvPr>
        </p:nvSpPr>
        <p:spPr/>
        <p:txBody>
          <a:bodyPr/>
          <a:lstStyle/>
          <a:p>
            <a:fld id="{38A24261-C786-7D4B-95CC-12FD9D0071D0}" type="slidenum">
              <a:rPr lang="en-US" smtClean="0"/>
              <a:t>12</a:t>
            </a:fld>
            <a:endParaRPr lang="en-US"/>
          </a:p>
        </p:txBody>
      </p:sp>
    </p:spTree>
    <p:extLst>
      <p:ext uri="{BB962C8B-B14F-4D97-AF65-F5344CB8AC3E}">
        <p14:creationId xmlns:p14="http://schemas.microsoft.com/office/powerpoint/2010/main" val="337236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1E8AF299-252A-B546-980E-7753831791E9}" type="datetimeFigureOut">
              <a:rPr lang="en-US" smtClean="0"/>
              <a:t>10/13/18</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F09B0B52-AD2B-0D4C-8896-A20074CD7B50}" type="slidenum">
              <a:rPr lang="en-US" smtClean="0"/>
              <a:t>‹#›</a:t>
            </a:fld>
            <a:endParaRPr lang="en-US"/>
          </a:p>
        </p:txBody>
      </p:sp>
    </p:spTree>
    <p:extLst>
      <p:ext uri="{BB962C8B-B14F-4D97-AF65-F5344CB8AC3E}">
        <p14:creationId xmlns:p14="http://schemas.microsoft.com/office/powerpoint/2010/main" val="149000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8AF299-252A-B546-980E-7753831791E9}" type="datetimeFigureOut">
              <a:rPr lang="en-US" smtClean="0"/>
              <a:t>10/13/18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B0B52-AD2B-0D4C-8896-A20074CD7B50}" type="slidenum">
              <a:rPr lang="en-US" smtClean="0"/>
              <a:t>‹#›</a:t>
            </a:fld>
            <a:endParaRPr lang="en-US"/>
          </a:p>
        </p:txBody>
      </p:sp>
    </p:spTree>
    <p:extLst>
      <p:ext uri="{BB962C8B-B14F-4D97-AF65-F5344CB8AC3E}">
        <p14:creationId xmlns:p14="http://schemas.microsoft.com/office/powerpoint/2010/main" val="411321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1E8AF299-252A-B546-980E-7753831791E9}" type="datetimeFigureOut">
              <a:rPr lang="en-US" smtClean="0"/>
              <a:t>10/13/18</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F09B0B52-AD2B-0D4C-8896-A20074CD7B50}" type="slidenum">
              <a:rPr lang="en-US" smtClean="0"/>
              <a:t>‹#›</a:t>
            </a:fld>
            <a:endParaRPr lang="en-US"/>
          </a:p>
        </p:txBody>
      </p:sp>
    </p:spTree>
    <p:extLst>
      <p:ext uri="{BB962C8B-B14F-4D97-AF65-F5344CB8AC3E}">
        <p14:creationId xmlns:p14="http://schemas.microsoft.com/office/powerpoint/2010/main" val="957206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8AF299-252A-B546-980E-7753831791E9}" type="datetimeFigureOut">
              <a:rPr lang="en-US" smtClean="0"/>
              <a:t>10/13/18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F09B0B52-AD2B-0D4C-8896-A20074CD7B50}" type="slidenum">
              <a:rPr lang="en-US" smtClean="0"/>
              <a:t>‹#›</a:t>
            </a:fld>
            <a:endParaRPr lang="en-US"/>
          </a:p>
        </p:txBody>
      </p:sp>
    </p:spTree>
    <p:extLst>
      <p:ext uri="{BB962C8B-B14F-4D97-AF65-F5344CB8AC3E}">
        <p14:creationId xmlns:p14="http://schemas.microsoft.com/office/powerpoint/2010/main" val="408045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E8AF299-252A-B546-980E-7753831791E9}" type="datetimeFigureOut">
              <a:rPr lang="en-US" smtClean="0"/>
              <a:t>10/13/18</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F09B0B52-AD2B-0D4C-8896-A20074CD7B50}" type="slidenum">
              <a:rPr lang="en-US" smtClean="0"/>
              <a:t>‹#›</a:t>
            </a:fld>
            <a:endParaRPr lang="en-US"/>
          </a:p>
        </p:txBody>
      </p:sp>
    </p:spTree>
    <p:extLst>
      <p:ext uri="{BB962C8B-B14F-4D97-AF65-F5344CB8AC3E}">
        <p14:creationId xmlns:p14="http://schemas.microsoft.com/office/powerpoint/2010/main" val="3587579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8AF299-252A-B546-980E-7753831791E9}" type="datetimeFigureOut">
              <a:rPr lang="en-US" smtClean="0"/>
              <a:t>10/13/18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B0B52-AD2B-0D4C-8896-A20074CD7B50}" type="slidenum">
              <a:rPr lang="en-US" smtClean="0"/>
              <a:t>‹#›</a:t>
            </a:fld>
            <a:endParaRPr lang="en-US"/>
          </a:p>
        </p:txBody>
      </p:sp>
    </p:spTree>
    <p:extLst>
      <p:ext uri="{BB962C8B-B14F-4D97-AF65-F5344CB8AC3E}">
        <p14:creationId xmlns:p14="http://schemas.microsoft.com/office/powerpoint/2010/main" val="1837936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8AF299-252A-B546-980E-7753831791E9}" type="datetimeFigureOut">
              <a:rPr lang="en-US" smtClean="0"/>
              <a:t>10/13/18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9B0B52-AD2B-0D4C-8896-A20074CD7B50}" type="slidenum">
              <a:rPr lang="en-US" smtClean="0"/>
              <a:t>‹#›</a:t>
            </a:fld>
            <a:endParaRPr lang="en-US"/>
          </a:p>
        </p:txBody>
      </p:sp>
    </p:spTree>
    <p:extLst>
      <p:ext uri="{BB962C8B-B14F-4D97-AF65-F5344CB8AC3E}">
        <p14:creationId xmlns:p14="http://schemas.microsoft.com/office/powerpoint/2010/main" val="416590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8AF299-252A-B546-980E-7753831791E9}" type="datetimeFigureOut">
              <a:rPr lang="en-US" smtClean="0"/>
              <a:t>10/13/18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B0B52-AD2B-0D4C-8896-A20074CD7B50}" type="slidenum">
              <a:rPr lang="en-US" smtClean="0"/>
              <a:t>‹#›</a:t>
            </a:fld>
            <a:endParaRPr lang="en-US"/>
          </a:p>
        </p:txBody>
      </p:sp>
    </p:spTree>
    <p:extLst>
      <p:ext uri="{BB962C8B-B14F-4D97-AF65-F5344CB8AC3E}">
        <p14:creationId xmlns:p14="http://schemas.microsoft.com/office/powerpoint/2010/main" val="410671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AF299-252A-B546-980E-7753831791E9}" type="datetimeFigureOut">
              <a:rPr lang="en-US" smtClean="0"/>
              <a:t>10/13/18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9B0B52-AD2B-0D4C-8896-A20074CD7B50}" type="slidenum">
              <a:rPr lang="en-US" smtClean="0"/>
              <a:t>‹#›</a:t>
            </a:fld>
            <a:endParaRPr lang="en-US"/>
          </a:p>
        </p:txBody>
      </p:sp>
    </p:spTree>
    <p:extLst>
      <p:ext uri="{BB962C8B-B14F-4D97-AF65-F5344CB8AC3E}">
        <p14:creationId xmlns:p14="http://schemas.microsoft.com/office/powerpoint/2010/main" val="2765505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1E8AF299-252A-B546-980E-7753831791E9}" type="datetimeFigureOut">
              <a:rPr lang="en-US" smtClean="0"/>
              <a:t>10/13/18</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F09B0B52-AD2B-0D4C-8896-A20074CD7B50}" type="slidenum">
              <a:rPr lang="en-US" smtClean="0"/>
              <a:t>‹#›</a:t>
            </a:fld>
            <a:endParaRPr lang="en-US"/>
          </a:p>
        </p:txBody>
      </p:sp>
    </p:spTree>
    <p:extLst>
      <p:ext uri="{BB962C8B-B14F-4D97-AF65-F5344CB8AC3E}">
        <p14:creationId xmlns:p14="http://schemas.microsoft.com/office/powerpoint/2010/main" val="2374907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E8AF299-252A-B546-980E-7753831791E9}" type="datetimeFigureOut">
              <a:rPr lang="en-US" smtClean="0"/>
              <a:t>10/13/18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9B0B52-AD2B-0D4C-8896-A20074CD7B50}" type="slidenum">
              <a:rPr lang="en-US" smtClean="0"/>
              <a:t>‹#›</a:t>
            </a:fld>
            <a:endParaRPr lang="en-US"/>
          </a:p>
        </p:txBody>
      </p:sp>
    </p:spTree>
    <p:extLst>
      <p:ext uri="{BB962C8B-B14F-4D97-AF65-F5344CB8AC3E}">
        <p14:creationId xmlns:p14="http://schemas.microsoft.com/office/powerpoint/2010/main" val="1733930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1E8AF299-252A-B546-980E-7753831791E9}" type="datetimeFigureOut">
              <a:rPr lang="en-US" smtClean="0"/>
              <a:t>10/13/18</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F09B0B52-AD2B-0D4C-8896-A20074CD7B50}"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1792714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3.tiff"/><Relationship Id="rId4" Type="http://schemas.openxmlformats.org/officeDocument/2006/relationships/image" Target="../media/image12.tiff"/></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0F3B-2C02-3344-9BCF-10A4CE17FD4B}"/>
              </a:ext>
            </a:extLst>
          </p:cNvPr>
          <p:cNvSpPr>
            <a:spLocks noGrp="1"/>
          </p:cNvSpPr>
          <p:nvPr>
            <p:ph type="ctrTitle"/>
          </p:nvPr>
        </p:nvSpPr>
        <p:spPr/>
        <p:txBody>
          <a:bodyPr/>
          <a:lstStyle/>
          <a:p>
            <a:r>
              <a:rPr lang="en-US" dirty="0"/>
              <a:t>Diagnostic Work Up during First Episode Psychosis (FEP)</a:t>
            </a:r>
          </a:p>
        </p:txBody>
      </p:sp>
      <p:sp>
        <p:nvSpPr>
          <p:cNvPr id="3" name="Subtitle 2">
            <a:extLst>
              <a:ext uri="{FF2B5EF4-FFF2-40B4-BE49-F238E27FC236}">
                <a16:creationId xmlns:a16="http://schemas.microsoft.com/office/drawing/2014/main" id="{745D0763-6673-9B40-8EED-72B5CA87625C}"/>
              </a:ext>
            </a:extLst>
          </p:cNvPr>
          <p:cNvSpPr>
            <a:spLocks noGrp="1"/>
          </p:cNvSpPr>
          <p:nvPr>
            <p:ph type="subTitle" idx="1"/>
          </p:nvPr>
        </p:nvSpPr>
        <p:spPr>
          <a:xfrm>
            <a:off x="581191" y="3342938"/>
            <a:ext cx="10993546" cy="590321"/>
          </a:xfrm>
        </p:spPr>
        <p:txBody>
          <a:bodyPr/>
          <a:lstStyle/>
          <a:p>
            <a:r>
              <a:rPr lang="en-US" dirty="0"/>
              <a:t>Nkemka ESIOBU MD MPH</a:t>
            </a:r>
          </a:p>
        </p:txBody>
      </p:sp>
      <p:pic>
        <p:nvPicPr>
          <p:cNvPr id="4" name="Picture 3">
            <a:extLst>
              <a:ext uri="{FF2B5EF4-FFF2-40B4-BE49-F238E27FC236}">
                <a16:creationId xmlns:a16="http://schemas.microsoft.com/office/drawing/2014/main" id="{298C10E6-617A-E043-9533-FD6E83EBC26E}"/>
              </a:ext>
            </a:extLst>
          </p:cNvPr>
          <p:cNvPicPr>
            <a:picLocks noChangeAspect="1"/>
          </p:cNvPicPr>
          <p:nvPr/>
        </p:nvPicPr>
        <p:blipFill>
          <a:blip r:embed="rId3"/>
          <a:stretch>
            <a:fillRect/>
          </a:stretch>
        </p:blipFill>
        <p:spPr>
          <a:xfrm>
            <a:off x="3755243" y="3342938"/>
            <a:ext cx="4255695" cy="2831972"/>
          </a:xfrm>
          <a:prstGeom prst="rect">
            <a:avLst/>
          </a:prstGeom>
        </p:spPr>
      </p:pic>
    </p:spTree>
    <p:extLst>
      <p:ext uri="{BB962C8B-B14F-4D97-AF65-F5344CB8AC3E}">
        <p14:creationId xmlns:p14="http://schemas.microsoft.com/office/powerpoint/2010/main" val="4031583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63EE5-AC9D-9C46-BEF5-5C79982BCC4B}"/>
              </a:ext>
            </a:extLst>
          </p:cNvPr>
          <p:cNvSpPr>
            <a:spLocks noGrp="1"/>
          </p:cNvSpPr>
          <p:nvPr>
            <p:ph type="title"/>
          </p:nvPr>
        </p:nvSpPr>
        <p:spPr/>
        <p:txBody>
          <a:bodyPr/>
          <a:lstStyle/>
          <a:p>
            <a:r>
              <a:rPr lang="en-US" dirty="0"/>
              <a:t>OTHER TESTING</a:t>
            </a:r>
          </a:p>
        </p:txBody>
      </p:sp>
      <p:sp>
        <p:nvSpPr>
          <p:cNvPr id="3" name="Content Placeholder 2">
            <a:extLst>
              <a:ext uri="{FF2B5EF4-FFF2-40B4-BE49-F238E27FC236}">
                <a16:creationId xmlns:a16="http://schemas.microsoft.com/office/drawing/2014/main" id="{EE232521-179B-CE40-A1BD-DF763B98E72E}"/>
              </a:ext>
            </a:extLst>
          </p:cNvPr>
          <p:cNvSpPr>
            <a:spLocks noGrp="1"/>
          </p:cNvSpPr>
          <p:nvPr>
            <p:ph type="body" idx="1"/>
          </p:nvPr>
        </p:nvSpPr>
        <p:spPr/>
        <p:txBody>
          <a:bodyPr>
            <a:normAutofit lnSpcReduction="10000"/>
          </a:bodyPr>
          <a:lstStyle/>
          <a:p>
            <a:r>
              <a:rPr lang="en-US" dirty="0"/>
              <a:t>Consider these based on clinical presentation, family history and epidemiological factors</a:t>
            </a:r>
          </a:p>
        </p:txBody>
      </p:sp>
    </p:spTree>
    <p:extLst>
      <p:ext uri="{BB962C8B-B14F-4D97-AF65-F5344CB8AC3E}">
        <p14:creationId xmlns:p14="http://schemas.microsoft.com/office/powerpoint/2010/main" val="2939212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29FB-65A4-4D4A-AF23-0E76C412C9AF}"/>
              </a:ext>
            </a:extLst>
          </p:cNvPr>
          <p:cNvSpPr>
            <a:spLocks noGrp="1"/>
          </p:cNvSpPr>
          <p:nvPr>
            <p:ph type="title"/>
          </p:nvPr>
        </p:nvSpPr>
        <p:spPr/>
        <p:txBody>
          <a:bodyPr/>
          <a:lstStyle/>
          <a:p>
            <a:r>
              <a:rPr lang="en-US" dirty="0"/>
              <a:t>HIV-1  and HIV-2 Ab</a:t>
            </a:r>
          </a:p>
        </p:txBody>
      </p:sp>
      <p:sp>
        <p:nvSpPr>
          <p:cNvPr id="3" name="Content Placeholder 2">
            <a:extLst>
              <a:ext uri="{FF2B5EF4-FFF2-40B4-BE49-F238E27FC236}">
                <a16:creationId xmlns:a16="http://schemas.microsoft.com/office/drawing/2014/main" id="{CE3BADEA-61EE-8542-8CB3-0FC95C0DF712}"/>
              </a:ext>
            </a:extLst>
          </p:cNvPr>
          <p:cNvSpPr>
            <a:spLocks noGrp="1"/>
          </p:cNvSpPr>
          <p:nvPr>
            <p:ph sz="half" idx="1"/>
          </p:nvPr>
        </p:nvSpPr>
        <p:spPr>
          <a:xfrm>
            <a:off x="581193" y="2460754"/>
            <a:ext cx="8945192" cy="3633047"/>
          </a:xfrm>
        </p:spPr>
        <p:txBody>
          <a:bodyPr>
            <a:noAutofit/>
          </a:bodyPr>
          <a:lstStyle/>
          <a:p>
            <a:r>
              <a:rPr lang="en-US" sz="2800" dirty="0"/>
              <a:t>Treatable &amp; prevalent esp. amongst individuals with psychotic disorders</a:t>
            </a:r>
          </a:p>
          <a:p>
            <a:r>
              <a:rPr lang="en-US" sz="2800" dirty="0"/>
              <a:t>﻿Suffolk County cohort of first admissions for psychosis, 3.8% of patients were known to be positive for HIV</a:t>
            </a:r>
          </a:p>
          <a:p>
            <a:r>
              <a:rPr lang="en-US" sz="2800" dirty="0"/>
              <a:t>Military study: 0 out of 246 referred for FEP treatment with HIV</a:t>
            </a:r>
          </a:p>
          <a:p>
            <a:r>
              <a:rPr lang="en-US" sz="2800" dirty="0"/>
              <a:t>CDC now recommends routine screening for anyone (not just with risk factors)</a:t>
            </a:r>
          </a:p>
          <a:p>
            <a:r>
              <a:rPr lang="en-US" sz="2800" dirty="0"/>
              <a:t>Cost: $44</a:t>
            </a:r>
          </a:p>
        </p:txBody>
      </p:sp>
      <p:pic>
        <p:nvPicPr>
          <p:cNvPr id="5" name="Content Placeholder 4">
            <a:extLst>
              <a:ext uri="{FF2B5EF4-FFF2-40B4-BE49-F238E27FC236}">
                <a16:creationId xmlns:a16="http://schemas.microsoft.com/office/drawing/2014/main" id="{EC946127-3715-3B47-875A-48AD12C6C17D}"/>
              </a:ext>
            </a:extLst>
          </p:cNvPr>
          <p:cNvPicPr>
            <a:picLocks noGrp="1" noChangeAspect="1"/>
          </p:cNvPicPr>
          <p:nvPr>
            <p:ph sz="half" idx="2"/>
          </p:nvPr>
        </p:nvPicPr>
        <p:blipFill>
          <a:blip r:embed="rId3"/>
          <a:stretch>
            <a:fillRect/>
          </a:stretch>
        </p:blipFill>
        <p:spPr>
          <a:xfrm>
            <a:off x="9398000" y="2350899"/>
            <a:ext cx="2794000" cy="2921000"/>
          </a:xfrm>
          <a:prstGeom prst="rect">
            <a:avLst/>
          </a:prstGeom>
        </p:spPr>
      </p:pic>
    </p:spTree>
    <p:extLst>
      <p:ext uri="{BB962C8B-B14F-4D97-AF65-F5344CB8AC3E}">
        <p14:creationId xmlns:p14="http://schemas.microsoft.com/office/powerpoint/2010/main" val="955717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B0000-49F8-7947-9990-1D6DCF81E812}"/>
              </a:ext>
            </a:extLst>
          </p:cNvPr>
          <p:cNvSpPr>
            <a:spLocks noGrp="1"/>
          </p:cNvSpPr>
          <p:nvPr>
            <p:ph type="title"/>
          </p:nvPr>
        </p:nvSpPr>
        <p:spPr/>
        <p:txBody>
          <a:bodyPr/>
          <a:lstStyle/>
          <a:p>
            <a:r>
              <a:rPr lang="en-US" dirty="0"/>
              <a:t>Inflammatory markers (ESR/ANA) – Autoimmune diseases</a:t>
            </a:r>
          </a:p>
        </p:txBody>
      </p:sp>
      <p:sp>
        <p:nvSpPr>
          <p:cNvPr id="3" name="Content Placeholder 2">
            <a:extLst>
              <a:ext uri="{FF2B5EF4-FFF2-40B4-BE49-F238E27FC236}">
                <a16:creationId xmlns:a16="http://schemas.microsoft.com/office/drawing/2014/main" id="{EC97EF42-22A6-4E4B-A23E-BAB85A77D9D0}"/>
              </a:ext>
            </a:extLst>
          </p:cNvPr>
          <p:cNvSpPr>
            <a:spLocks noGrp="1"/>
          </p:cNvSpPr>
          <p:nvPr>
            <p:ph sz="half" idx="1"/>
          </p:nvPr>
        </p:nvSpPr>
        <p:spPr/>
        <p:txBody>
          <a:bodyPr>
            <a:normAutofit fontScale="85000" lnSpcReduction="20000"/>
          </a:bodyPr>
          <a:lstStyle/>
          <a:p>
            <a:r>
              <a:rPr lang="en-US" sz="2400" dirty="0"/>
              <a:t>ESR</a:t>
            </a:r>
          </a:p>
          <a:p>
            <a:r>
              <a:rPr lang="en-US" sz="2400" dirty="0"/>
              <a:t>ANA – Antinuclear antibody</a:t>
            </a:r>
          </a:p>
          <a:p>
            <a:r>
              <a:rPr lang="en-US" sz="2400" dirty="0"/>
              <a:t>Autoimmune disorder</a:t>
            </a:r>
          </a:p>
          <a:p>
            <a:pPr lvl="1"/>
            <a:r>
              <a:rPr lang="en-US" sz="2400" dirty="0"/>
              <a:t>SLE </a:t>
            </a:r>
          </a:p>
          <a:p>
            <a:pPr lvl="1"/>
            <a:r>
              <a:rPr lang="en-US" sz="2400" dirty="0" err="1"/>
              <a:t>Neurosarcoidosis</a:t>
            </a:r>
            <a:endParaRPr lang="en-US" sz="2400" dirty="0"/>
          </a:p>
          <a:p>
            <a:pPr lvl="1"/>
            <a:r>
              <a:rPr lang="en-US" sz="2400" dirty="0"/>
              <a:t>Anti-NMDA encephalitis</a:t>
            </a:r>
          </a:p>
          <a:p>
            <a:pPr lvl="1"/>
            <a:endParaRPr lang="en-US" sz="2400" dirty="0"/>
          </a:p>
          <a:p>
            <a:pPr lvl="1"/>
            <a:r>
              <a:rPr lang="en-US" sz="2400" dirty="0"/>
              <a:t>ESR Cost - $12</a:t>
            </a:r>
          </a:p>
          <a:p>
            <a:pPr lvl="1"/>
            <a:r>
              <a:rPr lang="en-US" sz="2400" dirty="0"/>
              <a:t>Anti-NMDA AB cost $$$? Confirm with LP</a:t>
            </a:r>
          </a:p>
          <a:p>
            <a:endParaRPr lang="en-US" sz="2400" dirty="0"/>
          </a:p>
        </p:txBody>
      </p:sp>
      <p:pic>
        <p:nvPicPr>
          <p:cNvPr id="5" name="Content Placeholder 4">
            <a:extLst>
              <a:ext uri="{FF2B5EF4-FFF2-40B4-BE49-F238E27FC236}">
                <a16:creationId xmlns:a16="http://schemas.microsoft.com/office/drawing/2014/main" id="{A517F6D7-4876-E241-A9AF-301A475CEFE1}"/>
              </a:ext>
            </a:extLst>
          </p:cNvPr>
          <p:cNvPicPr>
            <a:picLocks noGrp="1" noChangeAspect="1"/>
          </p:cNvPicPr>
          <p:nvPr>
            <p:ph sz="half" idx="2"/>
          </p:nvPr>
        </p:nvPicPr>
        <p:blipFill>
          <a:blip r:embed="rId3"/>
          <a:stretch>
            <a:fillRect/>
          </a:stretch>
        </p:blipFill>
        <p:spPr>
          <a:xfrm>
            <a:off x="7067964" y="2009342"/>
            <a:ext cx="2990436" cy="4534947"/>
          </a:xfrm>
          <a:prstGeom prst="rect">
            <a:avLst/>
          </a:prstGeom>
        </p:spPr>
      </p:pic>
    </p:spTree>
    <p:extLst>
      <p:ext uri="{BB962C8B-B14F-4D97-AF65-F5344CB8AC3E}">
        <p14:creationId xmlns:p14="http://schemas.microsoft.com/office/powerpoint/2010/main" val="1118310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62F7-47D4-4745-A968-C2915F070460}"/>
              </a:ext>
            </a:extLst>
          </p:cNvPr>
          <p:cNvSpPr>
            <a:spLocks noGrp="1"/>
          </p:cNvSpPr>
          <p:nvPr>
            <p:ph type="title"/>
          </p:nvPr>
        </p:nvSpPr>
        <p:spPr/>
        <p:txBody>
          <a:bodyPr/>
          <a:lstStyle/>
          <a:p>
            <a:r>
              <a:rPr lang="en-US" dirty="0"/>
              <a:t>Heavy Metal Assay</a:t>
            </a:r>
          </a:p>
        </p:txBody>
      </p:sp>
      <p:sp>
        <p:nvSpPr>
          <p:cNvPr id="3" name="Content Placeholder 2">
            <a:extLst>
              <a:ext uri="{FF2B5EF4-FFF2-40B4-BE49-F238E27FC236}">
                <a16:creationId xmlns:a16="http://schemas.microsoft.com/office/drawing/2014/main" id="{BF0BFC9C-C2E4-4946-AAF7-37B7F8F2DBE3}"/>
              </a:ext>
            </a:extLst>
          </p:cNvPr>
          <p:cNvSpPr>
            <a:spLocks noGrp="1"/>
          </p:cNvSpPr>
          <p:nvPr>
            <p:ph sz="half" idx="1"/>
          </p:nvPr>
        </p:nvSpPr>
        <p:spPr>
          <a:xfrm>
            <a:off x="978758" y="2446436"/>
            <a:ext cx="5422390" cy="3633047"/>
          </a:xfrm>
        </p:spPr>
        <p:txBody>
          <a:bodyPr>
            <a:noAutofit/>
          </a:bodyPr>
          <a:lstStyle/>
          <a:p>
            <a:r>
              <a:rPr lang="en-US" sz="2400" dirty="0"/>
              <a:t>Provoked Urine testing</a:t>
            </a:r>
          </a:p>
          <a:p>
            <a:r>
              <a:rPr lang="en-US" sz="2400" dirty="0"/>
              <a:t>Rare, takes time to process</a:t>
            </a:r>
          </a:p>
          <a:p>
            <a:r>
              <a:rPr lang="en-US" sz="2400" dirty="0"/>
              <a:t>Obtain If work environment suggest exposure to toxins because unlikely physical exam findings</a:t>
            </a:r>
          </a:p>
          <a:p>
            <a:r>
              <a:rPr lang="en-US" sz="2400" dirty="0"/>
              <a:t>Common offenders: Arsenic, Manganese, Mercury, and Thallium</a:t>
            </a:r>
          </a:p>
          <a:p>
            <a:r>
              <a:rPr lang="en-US" sz="2400" dirty="0"/>
              <a:t>Other environmental toxins: organophosphates and carbon monoxide</a:t>
            </a:r>
          </a:p>
          <a:p>
            <a:r>
              <a:rPr lang="en-US" sz="2400" dirty="0"/>
              <a:t>Cost - $61 screen $71 each for quant</a:t>
            </a:r>
          </a:p>
        </p:txBody>
      </p:sp>
      <p:pic>
        <p:nvPicPr>
          <p:cNvPr id="6" name="Picture 5">
            <a:extLst>
              <a:ext uri="{FF2B5EF4-FFF2-40B4-BE49-F238E27FC236}">
                <a16:creationId xmlns:a16="http://schemas.microsoft.com/office/drawing/2014/main" id="{7B8F0CEB-8690-6B41-B377-B22C66374939}"/>
              </a:ext>
            </a:extLst>
          </p:cNvPr>
          <p:cNvPicPr>
            <a:picLocks noChangeAspect="1"/>
          </p:cNvPicPr>
          <p:nvPr/>
        </p:nvPicPr>
        <p:blipFill>
          <a:blip r:embed="rId3"/>
          <a:stretch>
            <a:fillRect/>
          </a:stretch>
        </p:blipFill>
        <p:spPr>
          <a:xfrm>
            <a:off x="6096001" y="2446436"/>
            <a:ext cx="5254486" cy="2915280"/>
          </a:xfrm>
          <a:prstGeom prst="rect">
            <a:avLst/>
          </a:prstGeom>
        </p:spPr>
      </p:pic>
      <p:sp>
        <p:nvSpPr>
          <p:cNvPr id="8" name="Content Placeholder 7">
            <a:extLst>
              <a:ext uri="{FF2B5EF4-FFF2-40B4-BE49-F238E27FC236}">
                <a16:creationId xmlns:a16="http://schemas.microsoft.com/office/drawing/2014/main" id="{109955F4-3D47-804A-BA5F-796C717C0BD2}"/>
              </a:ext>
            </a:extLst>
          </p:cNvPr>
          <p:cNvSpPr>
            <a:spLocks noGrp="1"/>
          </p:cNvSpPr>
          <p:nvPr>
            <p:ph sz="half" idx="2"/>
          </p:nvPr>
        </p:nvSpPr>
        <p:spPr>
          <a:xfrm>
            <a:off x="6367321" y="5425019"/>
            <a:ext cx="5422392" cy="1308928"/>
          </a:xfrm>
        </p:spPr>
        <p:txBody>
          <a:bodyPr/>
          <a:lstStyle/>
          <a:p>
            <a:r>
              <a:rPr lang="en-US" dirty="0"/>
              <a:t>Mining </a:t>
            </a:r>
          </a:p>
          <a:p>
            <a:r>
              <a:rPr lang="en-US" dirty="0"/>
              <a:t>Industrial work</a:t>
            </a:r>
          </a:p>
          <a:p>
            <a:r>
              <a:rPr lang="en-US" dirty="0"/>
              <a:t>Agriculture</a:t>
            </a:r>
          </a:p>
        </p:txBody>
      </p:sp>
    </p:spTree>
    <p:extLst>
      <p:ext uri="{BB962C8B-B14F-4D97-AF65-F5344CB8AC3E}">
        <p14:creationId xmlns:p14="http://schemas.microsoft.com/office/powerpoint/2010/main" val="2951628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84B-62AE-BE49-B812-FDCAECC3275A}"/>
              </a:ext>
            </a:extLst>
          </p:cNvPr>
          <p:cNvSpPr>
            <a:spLocks noGrp="1"/>
          </p:cNvSpPr>
          <p:nvPr>
            <p:ph type="title"/>
          </p:nvPr>
        </p:nvSpPr>
        <p:spPr/>
        <p:txBody>
          <a:bodyPr/>
          <a:lstStyle/>
          <a:p>
            <a:r>
              <a:rPr lang="en-US" dirty="0"/>
              <a:t>Genetic Testing</a:t>
            </a:r>
          </a:p>
        </p:txBody>
      </p:sp>
      <p:sp>
        <p:nvSpPr>
          <p:cNvPr id="3" name="Content Placeholder 2">
            <a:extLst>
              <a:ext uri="{FF2B5EF4-FFF2-40B4-BE49-F238E27FC236}">
                <a16:creationId xmlns:a16="http://schemas.microsoft.com/office/drawing/2014/main" id="{1BE14ADE-7C3E-F347-B684-7325B86A8524}"/>
              </a:ext>
            </a:extLst>
          </p:cNvPr>
          <p:cNvSpPr>
            <a:spLocks noGrp="1"/>
          </p:cNvSpPr>
          <p:nvPr>
            <p:ph sz="half" idx="1"/>
          </p:nvPr>
        </p:nvSpPr>
        <p:spPr>
          <a:xfrm>
            <a:off x="0" y="3217035"/>
            <a:ext cx="7780812" cy="3633047"/>
          </a:xfrm>
        </p:spPr>
        <p:txBody>
          <a:bodyPr>
            <a:noAutofit/>
          </a:bodyPr>
          <a:lstStyle/>
          <a:p>
            <a:r>
              <a:rPr lang="en-US" sz="2400" dirty="0"/>
              <a:t>Consider family history and individual features, childhood onset, cognitive/developmental problems</a:t>
            </a:r>
          </a:p>
          <a:p>
            <a:r>
              <a:rPr lang="en-US" sz="2400" dirty="0"/>
              <a:t>Test if may lead to treatment of associated medical conditions or genetic counseling</a:t>
            </a:r>
          </a:p>
          <a:p>
            <a:r>
              <a:rPr lang="en-US" sz="2400" dirty="0"/>
              <a:t>CPA guideline for FISH study for 22q11 deletion aka </a:t>
            </a:r>
            <a:r>
              <a:rPr lang="en-US" sz="2400" dirty="0" err="1"/>
              <a:t>velocardiofacial</a:t>
            </a:r>
            <a:r>
              <a:rPr lang="en-US" sz="2400" dirty="0"/>
              <a:t> syndrome</a:t>
            </a:r>
          </a:p>
          <a:p>
            <a:pPr lvl="1"/>
            <a:r>
              <a:rPr lang="en-US" sz="2400" dirty="0"/>
              <a:t>Red flags: learning difficulties, low IQ, cleft lip/palate, cardiac abnormalities, dysmorphic features, recurrent ear infections, hearing loss</a:t>
            </a:r>
          </a:p>
          <a:p>
            <a:pPr lvl="1"/>
            <a:r>
              <a:rPr lang="en-US" sz="2400" dirty="0"/>
              <a:t>An Israeli study noted 1% of cohort with 22q11 deletion</a:t>
            </a:r>
          </a:p>
          <a:p>
            <a:pPr lvl="1"/>
            <a:endParaRPr lang="en-US" sz="2400" dirty="0"/>
          </a:p>
          <a:p>
            <a:pPr marL="324000" lvl="1" indent="0">
              <a:buNone/>
            </a:pPr>
            <a:endParaRPr lang="en-US" sz="2400" dirty="0"/>
          </a:p>
          <a:p>
            <a:endParaRPr lang="en-US" sz="2400" dirty="0"/>
          </a:p>
        </p:txBody>
      </p:sp>
      <p:pic>
        <p:nvPicPr>
          <p:cNvPr id="6" name="Content Placeholder 5">
            <a:extLst>
              <a:ext uri="{FF2B5EF4-FFF2-40B4-BE49-F238E27FC236}">
                <a16:creationId xmlns:a16="http://schemas.microsoft.com/office/drawing/2014/main" id="{69791511-6338-CD47-9756-BC1C0152718E}"/>
              </a:ext>
            </a:extLst>
          </p:cNvPr>
          <p:cNvPicPr>
            <a:picLocks noGrp="1" noChangeAspect="1"/>
          </p:cNvPicPr>
          <p:nvPr>
            <p:ph sz="half" idx="2"/>
          </p:nvPr>
        </p:nvPicPr>
        <p:blipFill>
          <a:blip r:embed="rId3"/>
          <a:stretch>
            <a:fillRect/>
          </a:stretch>
        </p:blipFill>
        <p:spPr>
          <a:xfrm>
            <a:off x="9810454" y="2205330"/>
            <a:ext cx="1997220" cy="1775307"/>
          </a:xfrm>
          <a:prstGeom prst="rect">
            <a:avLst/>
          </a:prstGeom>
        </p:spPr>
      </p:pic>
      <p:pic>
        <p:nvPicPr>
          <p:cNvPr id="5" name="Picture 4">
            <a:extLst>
              <a:ext uri="{FF2B5EF4-FFF2-40B4-BE49-F238E27FC236}">
                <a16:creationId xmlns:a16="http://schemas.microsoft.com/office/drawing/2014/main" id="{BFC6247B-4436-BF42-86D0-92F24FDD3131}"/>
              </a:ext>
            </a:extLst>
          </p:cNvPr>
          <p:cNvPicPr>
            <a:picLocks noChangeAspect="1"/>
          </p:cNvPicPr>
          <p:nvPr/>
        </p:nvPicPr>
        <p:blipFill>
          <a:blip r:embed="rId4"/>
          <a:stretch>
            <a:fillRect/>
          </a:stretch>
        </p:blipFill>
        <p:spPr>
          <a:xfrm>
            <a:off x="7780812" y="3054256"/>
            <a:ext cx="1800890" cy="2640062"/>
          </a:xfrm>
          <a:prstGeom prst="rect">
            <a:avLst/>
          </a:prstGeom>
        </p:spPr>
      </p:pic>
      <p:pic>
        <p:nvPicPr>
          <p:cNvPr id="7" name="Picture 6">
            <a:extLst>
              <a:ext uri="{FF2B5EF4-FFF2-40B4-BE49-F238E27FC236}">
                <a16:creationId xmlns:a16="http://schemas.microsoft.com/office/drawing/2014/main" id="{AA188E7C-8169-4B47-8474-0556CB398E86}"/>
              </a:ext>
            </a:extLst>
          </p:cNvPr>
          <p:cNvPicPr>
            <a:picLocks noChangeAspect="1"/>
          </p:cNvPicPr>
          <p:nvPr/>
        </p:nvPicPr>
        <p:blipFill>
          <a:blip r:embed="rId5"/>
          <a:stretch>
            <a:fillRect/>
          </a:stretch>
        </p:blipFill>
        <p:spPr>
          <a:xfrm>
            <a:off x="9811130" y="4374287"/>
            <a:ext cx="1996544" cy="1663787"/>
          </a:xfrm>
          <a:prstGeom prst="rect">
            <a:avLst/>
          </a:prstGeom>
        </p:spPr>
      </p:pic>
    </p:spTree>
    <p:extLst>
      <p:ext uri="{BB962C8B-B14F-4D97-AF65-F5344CB8AC3E}">
        <p14:creationId xmlns:p14="http://schemas.microsoft.com/office/powerpoint/2010/main" val="2554663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D5BE-27A0-6946-AFCA-DF749509E9D0}"/>
              </a:ext>
            </a:extLst>
          </p:cNvPr>
          <p:cNvSpPr>
            <a:spLocks noGrp="1"/>
          </p:cNvSpPr>
          <p:nvPr>
            <p:ph type="title"/>
          </p:nvPr>
        </p:nvSpPr>
        <p:spPr/>
        <p:txBody>
          <a:bodyPr/>
          <a:lstStyle/>
          <a:p>
            <a:r>
              <a:rPr lang="en-US" dirty="0"/>
              <a:t>Neuroimaging – MRI/CT SCAN</a:t>
            </a:r>
          </a:p>
        </p:txBody>
      </p:sp>
      <p:sp>
        <p:nvSpPr>
          <p:cNvPr id="3" name="Content Placeholder 2">
            <a:extLst>
              <a:ext uri="{FF2B5EF4-FFF2-40B4-BE49-F238E27FC236}">
                <a16:creationId xmlns:a16="http://schemas.microsoft.com/office/drawing/2014/main" id="{D793F22B-96CD-4842-A69E-4670E91E88D2}"/>
              </a:ext>
            </a:extLst>
          </p:cNvPr>
          <p:cNvSpPr>
            <a:spLocks noGrp="1"/>
          </p:cNvSpPr>
          <p:nvPr>
            <p:ph sz="half" idx="1"/>
          </p:nvPr>
        </p:nvSpPr>
        <p:spPr>
          <a:xfrm>
            <a:off x="581192" y="2228003"/>
            <a:ext cx="6912911" cy="4192675"/>
          </a:xfrm>
        </p:spPr>
        <p:txBody>
          <a:bodyPr>
            <a:normAutofit/>
          </a:bodyPr>
          <a:lstStyle/>
          <a:p>
            <a:r>
              <a:rPr lang="en-US" dirty="0"/>
              <a:t>MRI &gt; CT because more sensitive for detecting white matter disease,  tumors, and temporal lobe sclerosis</a:t>
            </a:r>
          </a:p>
          <a:p>
            <a:r>
              <a:rPr lang="en-US" dirty="0"/>
              <a:t>Dealing with incidental findings</a:t>
            </a:r>
          </a:p>
          <a:p>
            <a:pPr lvl="1"/>
            <a:r>
              <a:rPr lang="en-US" dirty="0"/>
              <a:t>Screen of healthy controls -&gt; 18% with abnormalities Screen of FEP: 22% with abnormalities. 1.3% tough to be related to psychosis (demyelination)</a:t>
            </a:r>
          </a:p>
          <a:p>
            <a:r>
              <a:rPr lang="en-US" dirty="0"/>
              <a:t>With or without contrast</a:t>
            </a:r>
          </a:p>
          <a:p>
            <a:r>
              <a:rPr lang="en-US" dirty="0"/>
              <a:t>Nonspecific ventricle and cortical enlargements noted in FEP</a:t>
            </a:r>
          </a:p>
          <a:p>
            <a:r>
              <a:rPr lang="en-US" dirty="0"/>
              <a:t>When negative it can provide reassurance for families and aid in acceptance of diagnosis</a:t>
            </a:r>
          </a:p>
          <a:p>
            <a:r>
              <a:rPr lang="en-US" dirty="0"/>
              <a:t>Cost - $993</a:t>
            </a:r>
          </a:p>
          <a:p>
            <a:pPr marL="0" indent="0">
              <a:buNone/>
            </a:pPr>
            <a:endParaRPr lang="en-US" dirty="0"/>
          </a:p>
          <a:p>
            <a:endParaRPr lang="en-US" dirty="0"/>
          </a:p>
        </p:txBody>
      </p:sp>
      <p:pic>
        <p:nvPicPr>
          <p:cNvPr id="5" name="Content Placeholder 4">
            <a:extLst>
              <a:ext uri="{FF2B5EF4-FFF2-40B4-BE49-F238E27FC236}">
                <a16:creationId xmlns:a16="http://schemas.microsoft.com/office/drawing/2014/main" id="{B09169E3-3490-2F4B-A36E-D8C90AE09961}"/>
              </a:ext>
            </a:extLst>
          </p:cNvPr>
          <p:cNvPicPr>
            <a:picLocks noGrp="1" noChangeAspect="1"/>
          </p:cNvPicPr>
          <p:nvPr>
            <p:ph sz="half" idx="2"/>
          </p:nvPr>
        </p:nvPicPr>
        <p:blipFill>
          <a:blip r:embed="rId3"/>
          <a:stretch>
            <a:fillRect/>
          </a:stretch>
        </p:blipFill>
        <p:spPr>
          <a:xfrm>
            <a:off x="7640203" y="2504661"/>
            <a:ext cx="4113301" cy="2879311"/>
          </a:xfrm>
          <a:prstGeom prst="rect">
            <a:avLst/>
          </a:prstGeom>
        </p:spPr>
      </p:pic>
    </p:spTree>
    <p:extLst>
      <p:ext uri="{BB962C8B-B14F-4D97-AF65-F5344CB8AC3E}">
        <p14:creationId xmlns:p14="http://schemas.microsoft.com/office/powerpoint/2010/main" val="396549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570D-E244-9449-9A8C-17EFF6F53831}"/>
              </a:ext>
            </a:extLst>
          </p:cNvPr>
          <p:cNvSpPr>
            <a:spLocks noGrp="1"/>
          </p:cNvSpPr>
          <p:nvPr>
            <p:ph type="title"/>
          </p:nvPr>
        </p:nvSpPr>
        <p:spPr>
          <a:xfrm>
            <a:off x="601071" y="610390"/>
            <a:ext cx="11029616" cy="988332"/>
          </a:xfrm>
        </p:spPr>
        <p:txBody>
          <a:bodyPr/>
          <a:lstStyle/>
          <a:p>
            <a:r>
              <a:rPr lang="en-US" b="1" dirty="0"/>
              <a:t>Electroencephalogram (EEG)</a:t>
            </a:r>
            <a:endParaRPr lang="en-US" dirty="0"/>
          </a:p>
        </p:txBody>
      </p:sp>
      <p:sp>
        <p:nvSpPr>
          <p:cNvPr id="3" name="Content Placeholder 2">
            <a:extLst>
              <a:ext uri="{FF2B5EF4-FFF2-40B4-BE49-F238E27FC236}">
                <a16:creationId xmlns:a16="http://schemas.microsoft.com/office/drawing/2014/main" id="{E4117474-7567-2A46-B032-23A534FF23FF}"/>
              </a:ext>
            </a:extLst>
          </p:cNvPr>
          <p:cNvSpPr>
            <a:spLocks noGrp="1"/>
          </p:cNvSpPr>
          <p:nvPr>
            <p:ph sz="half" idx="1"/>
          </p:nvPr>
        </p:nvSpPr>
        <p:spPr>
          <a:xfrm>
            <a:off x="0" y="3569088"/>
            <a:ext cx="11724848" cy="3633047"/>
          </a:xfrm>
        </p:spPr>
        <p:txBody>
          <a:bodyPr>
            <a:noAutofit/>
          </a:bodyPr>
          <a:lstStyle/>
          <a:p>
            <a:r>
              <a:rPr lang="en-US" sz="2200" dirty="0"/>
              <a:t>Not automatically recommended by any guidelines</a:t>
            </a:r>
          </a:p>
          <a:p>
            <a:r>
              <a:rPr lang="en-US" sz="2200" dirty="0"/>
              <a:t>Neither sensitive or specific</a:t>
            </a:r>
          </a:p>
          <a:p>
            <a:pPr lvl="1"/>
            <a:r>
              <a:rPr lang="en-US" sz="2200" dirty="0"/>
              <a:t>Study: 59% of pts with known epilepsy with positive EGG</a:t>
            </a:r>
          </a:p>
          <a:p>
            <a:pPr lvl="1"/>
            <a:r>
              <a:rPr lang="en-US" sz="2200" dirty="0"/>
              <a:t>17% of FEP arrhythmic changes mimicking epilepsy, can me medication</a:t>
            </a:r>
          </a:p>
          <a:p>
            <a:pPr lvl="1"/>
            <a:r>
              <a:rPr lang="en-US" sz="2200" dirty="0"/>
              <a:t> induced</a:t>
            </a:r>
          </a:p>
          <a:p>
            <a:r>
              <a:rPr lang="en-US" sz="2200" dirty="0"/>
              <a:t>Indications</a:t>
            </a:r>
          </a:p>
          <a:p>
            <a:pPr lvl="1"/>
            <a:r>
              <a:rPr lang="en-US" sz="2200" dirty="0"/>
              <a:t>Seizure history/possible ictal episodes (LOC, staring spells)</a:t>
            </a:r>
          </a:p>
          <a:p>
            <a:pPr lvl="1"/>
            <a:r>
              <a:rPr lang="en-US" sz="2200" dirty="0"/>
              <a:t>Serious head injury</a:t>
            </a:r>
          </a:p>
          <a:p>
            <a:pPr lvl="1"/>
            <a:r>
              <a:rPr lang="en-US" sz="2200" dirty="0"/>
              <a:t>Uncooperative and confused</a:t>
            </a:r>
          </a:p>
          <a:p>
            <a:r>
              <a:rPr lang="en-US" sz="2200" dirty="0"/>
              <a:t>Ideally serial sleep deprived studies or Holter EEG monitoring showing epileptiform activity</a:t>
            </a:r>
          </a:p>
          <a:p>
            <a:pPr lvl="1"/>
            <a:endParaRPr lang="en-US" sz="2200" dirty="0"/>
          </a:p>
          <a:p>
            <a:pPr lvl="1"/>
            <a:endParaRPr lang="en-US" sz="2200" dirty="0"/>
          </a:p>
          <a:p>
            <a:pPr marL="324000" lvl="1" indent="0">
              <a:buNone/>
            </a:pPr>
            <a:endParaRPr lang="en-US" sz="2200" dirty="0"/>
          </a:p>
          <a:p>
            <a:pPr lvl="1"/>
            <a:endParaRPr lang="en-US" sz="2200" dirty="0"/>
          </a:p>
        </p:txBody>
      </p:sp>
      <p:pic>
        <p:nvPicPr>
          <p:cNvPr id="5" name="Content Placeholder 4">
            <a:extLst>
              <a:ext uri="{FF2B5EF4-FFF2-40B4-BE49-F238E27FC236}">
                <a16:creationId xmlns:a16="http://schemas.microsoft.com/office/drawing/2014/main" id="{3EA8BBD1-5E71-864E-877E-C3A17A086497}"/>
              </a:ext>
            </a:extLst>
          </p:cNvPr>
          <p:cNvPicPr>
            <a:picLocks noGrp="1" noChangeAspect="1"/>
          </p:cNvPicPr>
          <p:nvPr>
            <p:ph sz="half" idx="2"/>
          </p:nvPr>
        </p:nvPicPr>
        <p:blipFill>
          <a:blip r:embed="rId3"/>
          <a:stretch>
            <a:fillRect/>
          </a:stretch>
        </p:blipFill>
        <p:spPr>
          <a:xfrm>
            <a:off x="8812525" y="3926893"/>
            <a:ext cx="3033497" cy="2275123"/>
          </a:xfrm>
          <a:prstGeom prst="rect">
            <a:avLst/>
          </a:prstGeom>
        </p:spPr>
      </p:pic>
    </p:spTree>
    <p:extLst>
      <p:ext uri="{BB962C8B-B14F-4D97-AF65-F5344CB8AC3E}">
        <p14:creationId xmlns:p14="http://schemas.microsoft.com/office/powerpoint/2010/main" val="1674882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027988-7890-CE4D-A56F-89A87D43DCCB}"/>
              </a:ext>
            </a:extLst>
          </p:cNvPr>
          <p:cNvSpPr>
            <a:spLocks noGrp="1"/>
          </p:cNvSpPr>
          <p:nvPr>
            <p:ph type="title"/>
          </p:nvPr>
        </p:nvSpPr>
        <p:spPr/>
        <p:txBody>
          <a:bodyPr/>
          <a:lstStyle/>
          <a:p>
            <a:r>
              <a:rPr lang="en-US" dirty="0"/>
              <a:t>MEDICAL BASELINE WORK UP</a:t>
            </a:r>
          </a:p>
        </p:txBody>
      </p:sp>
      <p:sp>
        <p:nvSpPr>
          <p:cNvPr id="6" name="Text Placeholder 5">
            <a:extLst>
              <a:ext uri="{FF2B5EF4-FFF2-40B4-BE49-F238E27FC236}">
                <a16:creationId xmlns:a16="http://schemas.microsoft.com/office/drawing/2014/main" id="{94CE427D-FB0C-DB4C-B700-F8E275E90E8E}"/>
              </a:ext>
            </a:extLst>
          </p:cNvPr>
          <p:cNvSpPr>
            <a:spLocks noGrp="1"/>
          </p:cNvSpPr>
          <p:nvPr>
            <p:ph sz="half" idx="1"/>
          </p:nvPr>
        </p:nvSpPr>
        <p:spPr>
          <a:xfrm>
            <a:off x="581193" y="2367539"/>
            <a:ext cx="5422390" cy="3633047"/>
          </a:xfrm>
        </p:spPr>
        <p:txBody>
          <a:bodyPr>
            <a:noAutofit/>
          </a:bodyPr>
          <a:lstStyle/>
          <a:p>
            <a:endParaRPr lang="en-US" sz="2200" dirty="0"/>
          </a:p>
          <a:p>
            <a:pPr marL="0" indent="0">
              <a:buNone/>
            </a:pPr>
            <a:r>
              <a:rPr lang="en-US" sz="2200" dirty="0"/>
              <a:t>Tests influencing treatment choice and dosing</a:t>
            </a:r>
          </a:p>
          <a:p>
            <a:r>
              <a:rPr lang="en-US" sz="2200" dirty="0"/>
              <a:t>Pregnancy test</a:t>
            </a:r>
          </a:p>
          <a:p>
            <a:r>
              <a:rPr lang="en-US" sz="2200" dirty="0"/>
              <a:t>Renal function (BUN/Creatinine)</a:t>
            </a:r>
          </a:p>
          <a:p>
            <a:r>
              <a:rPr lang="en-US" sz="2200" dirty="0"/>
              <a:t>Liver function</a:t>
            </a:r>
            <a:r>
              <a:rPr lang="en-US" sz="2200" i="1" dirty="0"/>
              <a:t>/</a:t>
            </a:r>
            <a:r>
              <a:rPr lang="en-US" sz="2200" i="1" dirty="0">
                <a:solidFill>
                  <a:schemeClr val="bg1">
                    <a:lumMod val="50000"/>
                  </a:schemeClr>
                </a:solidFill>
              </a:rPr>
              <a:t>Hepatitis C</a:t>
            </a:r>
            <a:endParaRPr lang="en-US" sz="2200" dirty="0"/>
          </a:p>
          <a:p>
            <a:r>
              <a:rPr lang="en-US" sz="2200" dirty="0"/>
              <a:t>Echocardiogram</a:t>
            </a:r>
          </a:p>
          <a:p>
            <a:endParaRPr lang="en-US" sz="2200" dirty="0"/>
          </a:p>
          <a:p>
            <a:endParaRPr lang="en-US" sz="2200" dirty="0"/>
          </a:p>
          <a:p>
            <a:endParaRPr lang="en-US" sz="2200" dirty="0"/>
          </a:p>
          <a:p>
            <a:endParaRPr lang="en-US" sz="2200" dirty="0"/>
          </a:p>
          <a:p>
            <a:endParaRPr lang="en-US" sz="2200" dirty="0"/>
          </a:p>
        </p:txBody>
      </p:sp>
      <p:sp>
        <p:nvSpPr>
          <p:cNvPr id="2" name="Content Placeholder 1">
            <a:extLst>
              <a:ext uri="{FF2B5EF4-FFF2-40B4-BE49-F238E27FC236}">
                <a16:creationId xmlns:a16="http://schemas.microsoft.com/office/drawing/2014/main" id="{AB1E5C17-CF76-6048-83C8-C3529A2A622D}"/>
              </a:ext>
            </a:extLst>
          </p:cNvPr>
          <p:cNvSpPr>
            <a:spLocks noGrp="1"/>
          </p:cNvSpPr>
          <p:nvPr>
            <p:ph sz="half" idx="2"/>
          </p:nvPr>
        </p:nvSpPr>
        <p:spPr>
          <a:xfrm>
            <a:off x="6188417" y="2606075"/>
            <a:ext cx="5422392" cy="3633047"/>
          </a:xfrm>
        </p:spPr>
        <p:txBody>
          <a:bodyPr>
            <a:noAutofit/>
          </a:bodyPr>
          <a:lstStyle/>
          <a:p>
            <a:pPr marL="0" indent="0">
              <a:buNone/>
            </a:pPr>
            <a:r>
              <a:rPr lang="en-US" sz="2200" dirty="0"/>
              <a:t>Monitoring iatrogenic morbidity</a:t>
            </a:r>
          </a:p>
          <a:p>
            <a:r>
              <a:rPr lang="en-US" sz="2200" dirty="0"/>
              <a:t>Initiate basic preventive health care</a:t>
            </a:r>
          </a:p>
          <a:p>
            <a:r>
              <a:rPr lang="en-US" sz="2200" dirty="0"/>
              <a:t>Metabolic </a:t>
            </a:r>
          </a:p>
          <a:p>
            <a:pPr lvl="1"/>
            <a:r>
              <a:rPr lang="en-US" sz="2200" dirty="0"/>
              <a:t>Fasting glucose</a:t>
            </a:r>
          </a:p>
          <a:p>
            <a:pPr lvl="1"/>
            <a:r>
              <a:rPr lang="en-US" sz="2200" dirty="0"/>
              <a:t>Lipid Profile</a:t>
            </a:r>
          </a:p>
          <a:p>
            <a:pPr lvl="1"/>
            <a:r>
              <a:rPr lang="en-US" sz="2200" dirty="0"/>
              <a:t>Weight/Height &amp; Waist circumference</a:t>
            </a:r>
          </a:p>
          <a:p>
            <a:pPr lvl="1"/>
            <a:r>
              <a:rPr lang="en-US" sz="2200" i="1" dirty="0">
                <a:solidFill>
                  <a:schemeClr val="bg1">
                    <a:lumMod val="50000"/>
                  </a:schemeClr>
                </a:solidFill>
              </a:rPr>
              <a:t>Prolactin level</a:t>
            </a:r>
          </a:p>
          <a:p>
            <a:pPr lvl="1"/>
            <a:r>
              <a:rPr lang="en-US" sz="2200" i="1" dirty="0">
                <a:solidFill>
                  <a:schemeClr val="bg1">
                    <a:lumMod val="50000"/>
                  </a:schemeClr>
                </a:solidFill>
              </a:rPr>
              <a:t>Eye exam (Cataracts)</a:t>
            </a:r>
            <a:endParaRPr lang="en-US" sz="2200" dirty="0"/>
          </a:p>
          <a:p>
            <a:r>
              <a:rPr lang="en-US" sz="2200" dirty="0"/>
              <a:t>Movement disorders</a:t>
            </a:r>
          </a:p>
          <a:p>
            <a:pPr lvl="1"/>
            <a:r>
              <a:rPr lang="en-US" sz="2200" dirty="0"/>
              <a:t>Neurological exam</a:t>
            </a:r>
          </a:p>
        </p:txBody>
      </p:sp>
    </p:spTree>
    <p:extLst>
      <p:ext uri="{BB962C8B-B14F-4D97-AF65-F5344CB8AC3E}">
        <p14:creationId xmlns:p14="http://schemas.microsoft.com/office/powerpoint/2010/main" val="817817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1319-86AD-DE4C-BC32-15DDE8C869D8}"/>
              </a:ext>
            </a:extLst>
          </p:cNvPr>
          <p:cNvSpPr>
            <a:spLocks noGrp="1"/>
          </p:cNvSpPr>
          <p:nvPr>
            <p:ph type="title"/>
          </p:nvPr>
        </p:nvSpPr>
        <p:spPr/>
        <p:txBody>
          <a:bodyPr/>
          <a:lstStyle/>
          <a:p>
            <a:r>
              <a:rPr lang="en-US" dirty="0"/>
              <a:t>Resources</a:t>
            </a:r>
          </a:p>
        </p:txBody>
      </p:sp>
      <p:sp>
        <p:nvSpPr>
          <p:cNvPr id="5" name="Content Placeholder 4">
            <a:extLst>
              <a:ext uri="{FF2B5EF4-FFF2-40B4-BE49-F238E27FC236}">
                <a16:creationId xmlns:a16="http://schemas.microsoft.com/office/drawing/2014/main" id="{4E67030E-34E1-EB4D-B296-B16B35C0552C}"/>
              </a:ext>
            </a:extLst>
          </p:cNvPr>
          <p:cNvSpPr>
            <a:spLocks noGrp="1"/>
          </p:cNvSpPr>
          <p:nvPr>
            <p:ph idx="1"/>
          </p:nvPr>
        </p:nvSpPr>
        <p:spPr/>
        <p:txBody>
          <a:bodyPr/>
          <a:lstStyle/>
          <a:p>
            <a:r>
              <a:rPr lang="en-US" dirty="0" err="1"/>
              <a:t>Freudenreich</a:t>
            </a:r>
            <a:r>
              <a:rPr lang="en-US" dirty="0"/>
              <a:t>, O., Holt, D. J., Cather, C., &amp; Goff, D. C. (2007). The evaluation and management of patients with first-episode schizophrenia: A selective, clinical review of diagnosis, treatment, and prognosis. </a:t>
            </a:r>
            <a:r>
              <a:rPr lang="en-US" i="1" dirty="0"/>
              <a:t>Harvard Review of Psychiatry</a:t>
            </a:r>
            <a:r>
              <a:rPr lang="en-US" dirty="0"/>
              <a:t>, </a:t>
            </a:r>
            <a:r>
              <a:rPr lang="en-US" i="1" dirty="0"/>
              <a:t>15</a:t>
            </a:r>
            <a:r>
              <a:rPr lang="en-US" dirty="0"/>
              <a:t>(5), 189–211. http://</a:t>
            </a:r>
            <a:r>
              <a:rPr lang="en-US" dirty="0" err="1"/>
              <a:t>doi.org</a:t>
            </a:r>
            <a:r>
              <a:rPr lang="en-US" dirty="0"/>
              <a:t>/10.1080/10673220701679804</a:t>
            </a:r>
          </a:p>
          <a:p>
            <a:r>
              <a:rPr lang="en-US" dirty="0" err="1"/>
              <a:t>Freudenreich</a:t>
            </a:r>
            <a:r>
              <a:rPr lang="en-US" dirty="0"/>
              <a:t>, O., Charles Schulz, S., &amp; Goff, D. C. (2009). Initial medical work-up of first-episode psychosis: A conceptual review. </a:t>
            </a:r>
            <a:r>
              <a:rPr lang="en-US" i="1" dirty="0"/>
              <a:t>Early Intervention in Psychiatry</a:t>
            </a:r>
            <a:r>
              <a:rPr lang="en-US" dirty="0"/>
              <a:t>, </a:t>
            </a:r>
            <a:r>
              <a:rPr lang="en-US" i="1" dirty="0"/>
              <a:t>3</a:t>
            </a:r>
            <a:r>
              <a:rPr lang="en-US" dirty="0"/>
              <a:t>(1), 10–18. http://</a:t>
            </a:r>
            <a:r>
              <a:rPr lang="en-US" dirty="0" err="1"/>
              <a:t>doi.org</a:t>
            </a:r>
            <a:r>
              <a:rPr lang="en-US" dirty="0"/>
              <a:t>/10.1111/j.1751-7893.2008.00105.x</a:t>
            </a:r>
          </a:p>
          <a:p>
            <a:r>
              <a:rPr lang="en-US" dirty="0"/>
              <a:t>Coleman, M., &amp; </a:t>
            </a:r>
            <a:r>
              <a:rPr lang="en-US" dirty="0" err="1"/>
              <a:t>Gillberg</a:t>
            </a:r>
            <a:r>
              <a:rPr lang="en-US" dirty="0"/>
              <a:t>, C. (n.d.). AND OPINION A Biological Schizophrenia Disorders Approach Spectrum to the, 601–605.</a:t>
            </a:r>
          </a:p>
          <a:p>
            <a:r>
              <a:rPr lang="en-US" dirty="0"/>
              <a:t>Lehman, A. F., Lieberman, J. A., Dixon, L. B., </a:t>
            </a:r>
            <a:r>
              <a:rPr lang="en-US" dirty="0" err="1"/>
              <a:t>McGlashan</a:t>
            </a:r>
            <a:r>
              <a:rPr lang="en-US" dirty="0"/>
              <a:t>, T. H., Miller, A. L., Perkins, D. O., &amp; </a:t>
            </a:r>
            <a:r>
              <a:rPr lang="en-US" dirty="0" err="1"/>
              <a:t>Kreyenbuhl</a:t>
            </a:r>
            <a:r>
              <a:rPr lang="en-US" dirty="0"/>
              <a:t>, J. (2010). Practice Guideline for the Treatment of Patients With Schizophrenia. </a:t>
            </a:r>
            <a:r>
              <a:rPr lang="en-US" i="1" dirty="0"/>
              <a:t>American Psychiatric Association</a:t>
            </a:r>
            <a:r>
              <a:rPr lang="en-US" dirty="0"/>
              <a:t>, (February), 1–184. http://</a:t>
            </a:r>
            <a:r>
              <a:rPr lang="en-US" dirty="0" err="1"/>
              <a:t>doi.org</a:t>
            </a:r>
            <a:r>
              <a:rPr lang="en-US" dirty="0"/>
              <a:t>/http://</a:t>
            </a:r>
            <a:r>
              <a:rPr lang="en-US" dirty="0" err="1"/>
              <a:t>dx.doi.org</a:t>
            </a:r>
            <a:r>
              <a:rPr lang="en-US" dirty="0"/>
              <a:t>/10.1037/0003-066X.57.12.1052</a:t>
            </a:r>
          </a:p>
          <a:p>
            <a:pPr marL="0" indent="0">
              <a:buNone/>
            </a:pPr>
            <a:endParaRPr lang="en-US" dirty="0"/>
          </a:p>
        </p:txBody>
      </p:sp>
    </p:spTree>
    <p:extLst>
      <p:ext uri="{BB962C8B-B14F-4D97-AF65-F5344CB8AC3E}">
        <p14:creationId xmlns:p14="http://schemas.microsoft.com/office/powerpoint/2010/main" val="287562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69F5-CF92-F445-A115-1771D389FB58}"/>
              </a:ext>
            </a:extLst>
          </p:cNvPr>
          <p:cNvSpPr>
            <a:spLocks noGrp="1"/>
          </p:cNvSpPr>
          <p:nvPr>
            <p:ph type="title"/>
          </p:nvPr>
        </p:nvSpPr>
        <p:spPr/>
        <p:txBody>
          <a:bodyPr>
            <a:normAutofit/>
          </a:bodyPr>
          <a:lstStyle/>
          <a:p>
            <a:r>
              <a:rPr lang="en-US" dirty="0"/>
              <a:t>Goal of medical work up</a:t>
            </a:r>
          </a:p>
        </p:txBody>
      </p:sp>
      <p:sp>
        <p:nvSpPr>
          <p:cNvPr id="3" name="Content Placeholder 2">
            <a:extLst>
              <a:ext uri="{FF2B5EF4-FFF2-40B4-BE49-F238E27FC236}">
                <a16:creationId xmlns:a16="http://schemas.microsoft.com/office/drawing/2014/main" id="{987C452E-3138-D24D-B02E-E506F3134E91}"/>
              </a:ext>
            </a:extLst>
          </p:cNvPr>
          <p:cNvSpPr>
            <a:spLocks noGrp="1"/>
          </p:cNvSpPr>
          <p:nvPr>
            <p:ph idx="1"/>
          </p:nvPr>
        </p:nvSpPr>
        <p:spPr/>
        <p:txBody>
          <a:bodyPr>
            <a:normAutofit/>
          </a:bodyPr>
          <a:lstStyle/>
          <a:p>
            <a:r>
              <a:rPr lang="en-US" sz="2800" dirty="0"/>
              <a:t>﻿1) Broad screening for medical causes and exclusion of specific diseases informed by treatability and epidemiology</a:t>
            </a:r>
          </a:p>
          <a:p>
            <a:r>
              <a:rPr lang="en-US" sz="2800" dirty="0"/>
              <a:t>2) Establish medical baseline measures.</a:t>
            </a:r>
          </a:p>
          <a:p>
            <a:endParaRPr lang="en-US" sz="2800" dirty="0"/>
          </a:p>
        </p:txBody>
      </p:sp>
    </p:spTree>
    <p:extLst>
      <p:ext uri="{BB962C8B-B14F-4D97-AF65-F5344CB8AC3E}">
        <p14:creationId xmlns:p14="http://schemas.microsoft.com/office/powerpoint/2010/main" val="57710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96FD-EA03-FC49-92EE-0D0F13DBBF6F}"/>
              </a:ext>
            </a:extLst>
          </p:cNvPr>
          <p:cNvSpPr>
            <a:spLocks noGrp="1"/>
          </p:cNvSpPr>
          <p:nvPr>
            <p:ph type="title" idx="4294967295"/>
          </p:nvPr>
        </p:nvSpPr>
        <p:spPr>
          <a:xfrm>
            <a:off x="156117" y="-740584"/>
            <a:ext cx="4404731" cy="5776913"/>
          </a:xfrm>
        </p:spPr>
        <p:txBody>
          <a:bodyPr>
            <a:normAutofit/>
          </a:bodyPr>
          <a:lstStyle/>
          <a:p>
            <a:r>
              <a:rPr lang="en-US" dirty="0">
                <a:solidFill>
                  <a:schemeClr val="accent1"/>
                </a:solidFill>
              </a:rPr>
              <a:t>Excluding all of the potential medical cause of psychosis is impossible and impractical</a:t>
            </a:r>
          </a:p>
        </p:txBody>
      </p:sp>
      <p:pic>
        <p:nvPicPr>
          <p:cNvPr id="4" name="Content Placeholder 3">
            <a:extLst>
              <a:ext uri="{FF2B5EF4-FFF2-40B4-BE49-F238E27FC236}">
                <a16:creationId xmlns:a16="http://schemas.microsoft.com/office/drawing/2014/main" id="{1F1379D7-D17F-114E-AC0A-E68634E7708D}"/>
              </a:ext>
            </a:extLst>
          </p:cNvPr>
          <p:cNvPicPr>
            <a:picLocks noGrp="1" noChangeAspect="1"/>
          </p:cNvPicPr>
          <p:nvPr>
            <p:ph idx="4294967295"/>
          </p:nvPr>
        </p:nvPicPr>
        <p:blipFill>
          <a:blip r:embed="rId2"/>
          <a:stretch>
            <a:fillRect/>
          </a:stretch>
        </p:blipFill>
        <p:spPr>
          <a:xfrm>
            <a:off x="4655699" y="14288"/>
            <a:ext cx="5264150" cy="6843712"/>
          </a:xfrm>
          <a:prstGeom prst="rect">
            <a:avLst/>
          </a:prstGeom>
        </p:spPr>
      </p:pic>
    </p:spTree>
    <p:extLst>
      <p:ext uri="{BB962C8B-B14F-4D97-AF65-F5344CB8AC3E}">
        <p14:creationId xmlns:p14="http://schemas.microsoft.com/office/powerpoint/2010/main" val="56939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D8515-519E-D443-AE5A-08785521BC35}"/>
              </a:ext>
            </a:extLst>
          </p:cNvPr>
          <p:cNvSpPr>
            <a:spLocks noGrp="1"/>
          </p:cNvSpPr>
          <p:nvPr>
            <p:ph type="title"/>
          </p:nvPr>
        </p:nvSpPr>
        <p:spPr>
          <a:xfrm>
            <a:off x="581191" y="-338086"/>
            <a:ext cx="11029615" cy="1497507"/>
          </a:xfrm>
        </p:spPr>
        <p:txBody>
          <a:bodyPr/>
          <a:lstStyle/>
          <a:p>
            <a:r>
              <a:rPr lang="en-US" dirty="0"/>
              <a:t>Screening for medical causes of psychosis</a:t>
            </a:r>
          </a:p>
        </p:txBody>
      </p:sp>
      <p:sp>
        <p:nvSpPr>
          <p:cNvPr id="5" name="Text Placeholder 4">
            <a:extLst>
              <a:ext uri="{FF2B5EF4-FFF2-40B4-BE49-F238E27FC236}">
                <a16:creationId xmlns:a16="http://schemas.microsoft.com/office/drawing/2014/main" id="{72B788BF-3F4E-634E-899D-FE3EA30BE9BD}"/>
              </a:ext>
            </a:extLst>
          </p:cNvPr>
          <p:cNvSpPr>
            <a:spLocks noGrp="1"/>
          </p:cNvSpPr>
          <p:nvPr>
            <p:ph type="body" idx="1"/>
          </p:nvPr>
        </p:nvSpPr>
        <p:spPr>
          <a:xfrm>
            <a:off x="581192" y="1217742"/>
            <a:ext cx="11029615" cy="3600850"/>
          </a:xfrm>
        </p:spPr>
        <p:txBody>
          <a:bodyPr>
            <a:noAutofit/>
          </a:bodyPr>
          <a:lstStyle/>
          <a:p>
            <a:r>
              <a:rPr lang="en-US" sz="2300" dirty="0"/>
              <a:t>Considerations</a:t>
            </a:r>
          </a:p>
          <a:p>
            <a:pPr marL="742950" lvl="1" indent="-285750">
              <a:buFont typeface="Arial" panose="020B0604020202020204" pitchFamily="34" charset="0"/>
              <a:buChar char="•"/>
            </a:pPr>
            <a:r>
              <a:rPr lang="en-US" sz="2300" dirty="0"/>
              <a:t>Disease likelihood</a:t>
            </a:r>
          </a:p>
          <a:p>
            <a:pPr marL="742950" lvl="1" indent="-285750">
              <a:buFont typeface="Arial" panose="020B0604020202020204" pitchFamily="34" charset="0"/>
              <a:buChar char="•"/>
            </a:pPr>
            <a:r>
              <a:rPr lang="en-US" sz="2300" dirty="0"/>
              <a:t>Laboratory test performance</a:t>
            </a:r>
          </a:p>
          <a:p>
            <a:pPr marL="1200150" lvl="2" indent="-285750">
              <a:buFont typeface="Arial" panose="020B0604020202020204" pitchFamily="34" charset="0"/>
              <a:buChar char="•"/>
            </a:pPr>
            <a:r>
              <a:rPr lang="en-US" sz="2300" dirty="0"/>
              <a:t>Predictive value</a:t>
            </a:r>
          </a:p>
          <a:p>
            <a:pPr marL="1200150" lvl="2" indent="-285750">
              <a:buFont typeface="Arial" panose="020B0604020202020204" pitchFamily="34" charset="0"/>
              <a:buChar char="•"/>
            </a:pPr>
            <a:r>
              <a:rPr lang="en-US" sz="2300" dirty="0"/>
              <a:t>Rule in (high specificity)  - serial EEGS, ceruloplasmin + 24 hour urine copper</a:t>
            </a:r>
          </a:p>
          <a:p>
            <a:pPr marL="1200150" lvl="2" indent="-285750">
              <a:buFont typeface="Arial" panose="020B0604020202020204" pitchFamily="34" charset="0"/>
              <a:buChar char="•"/>
            </a:pPr>
            <a:r>
              <a:rPr lang="en-US" sz="2300" dirty="0"/>
              <a:t>Rule out ( high sensitivity) – ex. MRI, HIV, NOT serum RPR for syphilis</a:t>
            </a:r>
          </a:p>
          <a:p>
            <a:pPr marL="742950" lvl="1" indent="-285750">
              <a:buFont typeface="Arial" panose="020B0604020202020204" pitchFamily="34" charset="0"/>
              <a:buChar char="•"/>
            </a:pPr>
            <a:r>
              <a:rPr lang="en-US" sz="2300" dirty="0"/>
              <a:t>Relevance of positive test results </a:t>
            </a:r>
          </a:p>
          <a:p>
            <a:pPr marL="1200150" lvl="2" indent="-285750">
              <a:buFont typeface="Arial" panose="020B0604020202020204" pitchFamily="34" charset="0"/>
              <a:buChar char="•"/>
            </a:pPr>
            <a:r>
              <a:rPr lang="en-US" sz="2300" dirty="0"/>
              <a:t>Its it causal or just comorbid? Ex. Substance abuse and epilepsy</a:t>
            </a:r>
          </a:p>
        </p:txBody>
      </p:sp>
    </p:spTree>
    <p:extLst>
      <p:ext uri="{BB962C8B-B14F-4D97-AF65-F5344CB8AC3E}">
        <p14:creationId xmlns:p14="http://schemas.microsoft.com/office/powerpoint/2010/main" val="112511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886-A041-B749-936F-9B0E634A63E9}"/>
              </a:ext>
            </a:extLst>
          </p:cNvPr>
          <p:cNvSpPr>
            <a:spLocks noGrp="1"/>
          </p:cNvSpPr>
          <p:nvPr>
            <p:ph type="title"/>
          </p:nvPr>
        </p:nvSpPr>
        <p:spPr/>
        <p:txBody>
          <a:bodyPr/>
          <a:lstStyle/>
          <a:p>
            <a:r>
              <a:rPr lang="en-US" dirty="0"/>
              <a:t>Potential causes of psychosis by prevalence and </a:t>
            </a:r>
            <a:r>
              <a:rPr lang="en-US" dirty="0" err="1"/>
              <a:t>disese</a:t>
            </a:r>
            <a:r>
              <a:rPr lang="en-US" dirty="0"/>
              <a:t> presentation</a:t>
            </a:r>
          </a:p>
        </p:txBody>
      </p:sp>
      <p:pic>
        <p:nvPicPr>
          <p:cNvPr id="4" name="Content Placeholder 3">
            <a:extLst>
              <a:ext uri="{FF2B5EF4-FFF2-40B4-BE49-F238E27FC236}">
                <a16:creationId xmlns:a16="http://schemas.microsoft.com/office/drawing/2014/main" id="{80FA4E17-BCB8-914B-8F5B-CB4FB868B239}"/>
              </a:ext>
            </a:extLst>
          </p:cNvPr>
          <p:cNvPicPr>
            <a:picLocks noGrp="1" noChangeAspect="1"/>
          </p:cNvPicPr>
          <p:nvPr>
            <p:ph idx="1"/>
          </p:nvPr>
        </p:nvPicPr>
        <p:blipFill>
          <a:blip r:embed="rId3"/>
          <a:stretch>
            <a:fillRect/>
          </a:stretch>
        </p:blipFill>
        <p:spPr>
          <a:xfrm>
            <a:off x="3132306" y="1874939"/>
            <a:ext cx="5797685" cy="4989601"/>
          </a:xfrm>
          <a:prstGeom prst="rect">
            <a:avLst/>
          </a:prstGeom>
        </p:spPr>
      </p:pic>
    </p:spTree>
    <p:extLst>
      <p:ext uri="{BB962C8B-B14F-4D97-AF65-F5344CB8AC3E}">
        <p14:creationId xmlns:p14="http://schemas.microsoft.com/office/powerpoint/2010/main" val="333438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755E13-EB10-F241-8A76-BA81B2AD40B6}"/>
              </a:ext>
            </a:extLst>
          </p:cNvPr>
          <p:cNvPicPr>
            <a:picLocks noChangeAspect="1"/>
          </p:cNvPicPr>
          <p:nvPr/>
        </p:nvPicPr>
        <p:blipFill>
          <a:blip r:embed="rId3"/>
          <a:stretch>
            <a:fillRect/>
          </a:stretch>
        </p:blipFill>
        <p:spPr>
          <a:xfrm>
            <a:off x="1303505" y="0"/>
            <a:ext cx="9705021" cy="7023370"/>
          </a:xfrm>
          <a:prstGeom prst="rect">
            <a:avLst/>
          </a:prstGeom>
          <a:ln>
            <a:solidFill>
              <a:schemeClr val="accent1"/>
            </a:solidFill>
          </a:ln>
        </p:spPr>
      </p:pic>
      <p:sp>
        <p:nvSpPr>
          <p:cNvPr id="6" name="Rectangle 5">
            <a:extLst>
              <a:ext uri="{FF2B5EF4-FFF2-40B4-BE49-F238E27FC236}">
                <a16:creationId xmlns:a16="http://schemas.microsoft.com/office/drawing/2014/main" id="{2273B67A-E19A-6448-B1FF-B1850BE0D70D}"/>
              </a:ext>
            </a:extLst>
          </p:cNvPr>
          <p:cNvSpPr/>
          <p:nvPr/>
        </p:nvSpPr>
        <p:spPr>
          <a:xfrm>
            <a:off x="2650733" y="1212350"/>
            <a:ext cx="2979505" cy="17671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5A6238-C1F6-5E4B-952E-91BAFFCDD3B4}"/>
              </a:ext>
            </a:extLst>
          </p:cNvPr>
          <p:cNvSpPr/>
          <p:nvPr/>
        </p:nvSpPr>
        <p:spPr>
          <a:xfrm>
            <a:off x="5720996" y="1212351"/>
            <a:ext cx="2724362" cy="17671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604D18-92F6-6043-934F-8D17BC40AFA4}"/>
              </a:ext>
            </a:extLst>
          </p:cNvPr>
          <p:cNvSpPr/>
          <p:nvPr/>
        </p:nvSpPr>
        <p:spPr>
          <a:xfrm>
            <a:off x="8691938" y="1212350"/>
            <a:ext cx="2126750" cy="606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999CC0-78CE-F94D-A532-BE4B7002E843}"/>
              </a:ext>
            </a:extLst>
          </p:cNvPr>
          <p:cNvSpPr/>
          <p:nvPr/>
        </p:nvSpPr>
        <p:spPr>
          <a:xfrm>
            <a:off x="2650733" y="3369924"/>
            <a:ext cx="2979505" cy="2465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B39519-4FEC-F542-B760-03F1FF0096C2}"/>
              </a:ext>
            </a:extLst>
          </p:cNvPr>
          <p:cNvSpPr/>
          <p:nvPr/>
        </p:nvSpPr>
        <p:spPr>
          <a:xfrm>
            <a:off x="2650733" y="4708625"/>
            <a:ext cx="2979505" cy="25379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DD2110-A55A-B940-83EE-4BEAE88DD644}"/>
              </a:ext>
            </a:extLst>
          </p:cNvPr>
          <p:cNvSpPr/>
          <p:nvPr/>
        </p:nvSpPr>
        <p:spPr>
          <a:xfrm>
            <a:off x="2650733" y="5343911"/>
            <a:ext cx="2979505" cy="3685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32C52D-9477-DD48-866C-E8E50CEFF19B}"/>
              </a:ext>
            </a:extLst>
          </p:cNvPr>
          <p:cNvSpPr/>
          <p:nvPr/>
        </p:nvSpPr>
        <p:spPr>
          <a:xfrm>
            <a:off x="5720997" y="4706913"/>
            <a:ext cx="2724362" cy="4404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6511D0-E7A6-BA4D-8D0C-6D480584850B}"/>
              </a:ext>
            </a:extLst>
          </p:cNvPr>
          <p:cNvSpPr/>
          <p:nvPr/>
        </p:nvSpPr>
        <p:spPr>
          <a:xfrm>
            <a:off x="5720997" y="3365152"/>
            <a:ext cx="2724362" cy="2465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E617BA-89DC-C647-8698-844DBBEA6DE6}"/>
              </a:ext>
            </a:extLst>
          </p:cNvPr>
          <p:cNvSpPr/>
          <p:nvPr/>
        </p:nvSpPr>
        <p:spPr>
          <a:xfrm>
            <a:off x="5710720" y="3784680"/>
            <a:ext cx="2724362" cy="2465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B94CD65-7D4D-0041-AF17-55DC6F6CE3D5}"/>
              </a:ext>
            </a:extLst>
          </p:cNvPr>
          <p:cNvSpPr/>
          <p:nvPr/>
        </p:nvSpPr>
        <p:spPr>
          <a:xfrm>
            <a:off x="5720997" y="5712431"/>
            <a:ext cx="2724362" cy="25685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AD288A-F626-1D45-A551-17E18D52BDA8}"/>
              </a:ext>
            </a:extLst>
          </p:cNvPr>
          <p:cNvSpPr/>
          <p:nvPr/>
        </p:nvSpPr>
        <p:spPr>
          <a:xfrm>
            <a:off x="5710727" y="5342200"/>
            <a:ext cx="2734632" cy="3685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3B139D-A10B-234B-9F1E-9A416F5385EA}"/>
              </a:ext>
            </a:extLst>
          </p:cNvPr>
          <p:cNvSpPr/>
          <p:nvPr/>
        </p:nvSpPr>
        <p:spPr>
          <a:xfrm>
            <a:off x="8690230" y="3748357"/>
            <a:ext cx="2128458" cy="2811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5C74BA-D09D-0F4B-BFDE-D5AB1B934400}"/>
              </a:ext>
            </a:extLst>
          </p:cNvPr>
          <p:cNvSpPr/>
          <p:nvPr/>
        </p:nvSpPr>
        <p:spPr>
          <a:xfrm>
            <a:off x="8721050" y="4705204"/>
            <a:ext cx="2097638" cy="4404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2638AA-4018-3442-BC7E-BA1992546237}"/>
              </a:ext>
            </a:extLst>
          </p:cNvPr>
          <p:cNvSpPr/>
          <p:nvPr/>
        </p:nvSpPr>
        <p:spPr>
          <a:xfrm>
            <a:off x="8698795" y="5330216"/>
            <a:ext cx="2119893" cy="3685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1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74B9B8-5484-B24D-AB25-EF38469DB193}"/>
              </a:ext>
            </a:extLst>
          </p:cNvPr>
          <p:cNvSpPr>
            <a:spLocks noGrp="1"/>
          </p:cNvSpPr>
          <p:nvPr>
            <p:ph type="title"/>
          </p:nvPr>
        </p:nvSpPr>
        <p:spPr>
          <a:xfrm>
            <a:off x="640828" y="1067588"/>
            <a:ext cx="11029616" cy="988332"/>
          </a:xfrm>
        </p:spPr>
        <p:txBody>
          <a:bodyPr>
            <a:normAutofit fontScale="90000"/>
          </a:bodyPr>
          <a:lstStyle/>
          <a:p>
            <a:r>
              <a:rPr lang="en-US" b="1" dirty="0"/>
              <a:t>BROAD SCREENING </a:t>
            </a:r>
            <a:r>
              <a:rPr lang="en-US" b="1" dirty="0" err="1"/>
              <a:t>tESTS</a:t>
            </a:r>
            <a:br>
              <a:rPr lang="en-US" b="1" dirty="0"/>
            </a:br>
            <a:br>
              <a:rPr lang="en-US" b="1" dirty="0"/>
            </a:br>
            <a:endParaRPr lang="en-US" b="1" dirty="0"/>
          </a:p>
        </p:txBody>
      </p:sp>
      <p:sp>
        <p:nvSpPr>
          <p:cNvPr id="3" name="Content Placeholder 2">
            <a:extLst>
              <a:ext uri="{FF2B5EF4-FFF2-40B4-BE49-F238E27FC236}">
                <a16:creationId xmlns:a16="http://schemas.microsoft.com/office/drawing/2014/main" id="{8661BF4D-C421-6E4F-9A55-264E38C7021D}"/>
              </a:ext>
            </a:extLst>
          </p:cNvPr>
          <p:cNvSpPr>
            <a:spLocks noGrp="1"/>
          </p:cNvSpPr>
          <p:nvPr>
            <p:ph sz="half" idx="1"/>
          </p:nvPr>
        </p:nvSpPr>
        <p:spPr>
          <a:xfrm>
            <a:off x="437320" y="2067337"/>
            <a:ext cx="8587410" cy="4785485"/>
          </a:xfrm>
        </p:spPr>
        <p:txBody>
          <a:bodyPr>
            <a:noAutofit/>
          </a:bodyPr>
          <a:lstStyle/>
          <a:p>
            <a:r>
              <a:rPr lang="en-US" sz="2200" b="1" dirty="0"/>
              <a:t>Complete Blood Count </a:t>
            </a:r>
            <a:r>
              <a:rPr lang="en-US" sz="2200" dirty="0"/>
              <a:t>– Infectious causes </a:t>
            </a:r>
          </a:p>
          <a:p>
            <a:pPr lvl="1"/>
            <a:r>
              <a:rPr lang="en-US" sz="2200" dirty="0"/>
              <a:t>Looking for elevated white blood cell counts, proliferation of neutrophils and lymphocytes</a:t>
            </a:r>
          </a:p>
          <a:p>
            <a:pPr lvl="1"/>
            <a:r>
              <a:rPr lang="en-US" sz="2200" dirty="0"/>
              <a:t>Cost - $25</a:t>
            </a:r>
          </a:p>
          <a:p>
            <a:r>
              <a:rPr lang="en-US" sz="2200" b="1" dirty="0"/>
              <a:t>Serum Electrolytes </a:t>
            </a:r>
            <a:r>
              <a:rPr lang="en-US" sz="2200" dirty="0"/>
              <a:t>– Metabolic function – Cost - $28 for BMP</a:t>
            </a:r>
          </a:p>
          <a:p>
            <a:r>
              <a:rPr lang="en-US" sz="2200" b="1" dirty="0"/>
              <a:t>BUN/Creatinine</a:t>
            </a:r>
            <a:r>
              <a:rPr lang="en-US" sz="2200" dirty="0"/>
              <a:t>– Kidney function - Cost - $28 for BMP</a:t>
            </a:r>
          </a:p>
          <a:p>
            <a:r>
              <a:rPr lang="en-US" sz="2200" b="1" dirty="0"/>
              <a:t>Liver Function Tests</a:t>
            </a:r>
            <a:r>
              <a:rPr lang="en-US" sz="2200" dirty="0"/>
              <a:t> – Liver Disease - Cost - $27</a:t>
            </a:r>
          </a:p>
          <a:p>
            <a:r>
              <a:rPr lang="en-US" sz="2200" b="1" dirty="0"/>
              <a:t>ESR </a:t>
            </a:r>
            <a:r>
              <a:rPr lang="en-US" sz="2200" dirty="0"/>
              <a:t>- Cost - $12</a:t>
            </a:r>
          </a:p>
          <a:p>
            <a:r>
              <a:rPr lang="en-US" sz="2200" b="1" dirty="0"/>
              <a:t>Urine Toxicology </a:t>
            </a:r>
            <a:r>
              <a:rPr lang="en-US" sz="2200" dirty="0"/>
              <a:t>- Cost - $123</a:t>
            </a:r>
          </a:p>
          <a:p>
            <a:pPr lvl="1"/>
            <a:endParaRPr lang="en-US" sz="2200" dirty="0"/>
          </a:p>
        </p:txBody>
      </p:sp>
      <p:pic>
        <p:nvPicPr>
          <p:cNvPr id="9" name="Content Placeholder 8">
            <a:extLst>
              <a:ext uri="{FF2B5EF4-FFF2-40B4-BE49-F238E27FC236}">
                <a16:creationId xmlns:a16="http://schemas.microsoft.com/office/drawing/2014/main" id="{9BBCF06E-8FE7-AA45-8619-C9446A666748}"/>
              </a:ext>
            </a:extLst>
          </p:cNvPr>
          <p:cNvPicPr>
            <a:picLocks noGrp="1" noChangeAspect="1"/>
          </p:cNvPicPr>
          <p:nvPr>
            <p:ph sz="half" idx="2"/>
          </p:nvPr>
        </p:nvPicPr>
        <p:blipFill>
          <a:blip r:embed="rId3"/>
          <a:stretch>
            <a:fillRect/>
          </a:stretch>
        </p:blipFill>
        <p:spPr>
          <a:xfrm>
            <a:off x="8050698" y="3260034"/>
            <a:ext cx="3968187" cy="2643804"/>
          </a:xfrm>
          <a:prstGeom prst="rect">
            <a:avLst/>
          </a:prstGeom>
        </p:spPr>
      </p:pic>
    </p:spTree>
    <p:extLst>
      <p:ext uri="{BB962C8B-B14F-4D97-AF65-F5344CB8AC3E}">
        <p14:creationId xmlns:p14="http://schemas.microsoft.com/office/powerpoint/2010/main" val="262442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4426E-A4AA-B149-92E9-40E7E9806B3F}"/>
              </a:ext>
            </a:extLst>
          </p:cNvPr>
          <p:cNvSpPr>
            <a:spLocks noGrp="1"/>
          </p:cNvSpPr>
          <p:nvPr>
            <p:ph type="title"/>
          </p:nvPr>
        </p:nvSpPr>
        <p:spPr/>
        <p:txBody>
          <a:bodyPr/>
          <a:lstStyle/>
          <a:p>
            <a:r>
              <a:rPr lang="en-US" dirty="0"/>
              <a:t>Thyroid function Tests</a:t>
            </a:r>
          </a:p>
        </p:txBody>
      </p:sp>
      <p:sp>
        <p:nvSpPr>
          <p:cNvPr id="3" name="Content Placeholder 2">
            <a:extLst>
              <a:ext uri="{FF2B5EF4-FFF2-40B4-BE49-F238E27FC236}">
                <a16:creationId xmlns:a16="http://schemas.microsoft.com/office/drawing/2014/main" id="{0B2A042A-E448-E44C-9971-B990A1FC0012}"/>
              </a:ext>
            </a:extLst>
          </p:cNvPr>
          <p:cNvSpPr>
            <a:spLocks noGrp="1"/>
          </p:cNvSpPr>
          <p:nvPr>
            <p:ph sz="half" idx="1"/>
          </p:nvPr>
        </p:nvSpPr>
        <p:spPr>
          <a:xfrm>
            <a:off x="581193" y="2009342"/>
            <a:ext cx="4964842" cy="4848658"/>
          </a:xfrm>
        </p:spPr>
        <p:txBody>
          <a:bodyPr>
            <a:noAutofit/>
          </a:bodyPr>
          <a:lstStyle/>
          <a:p>
            <a:r>
              <a:rPr lang="en-US" sz="2400" dirty="0"/>
              <a:t>TSH </a:t>
            </a:r>
          </a:p>
          <a:p>
            <a:r>
              <a:rPr lang="en-US" sz="2400" dirty="0"/>
              <a:t>Common and treatable </a:t>
            </a:r>
          </a:p>
          <a:p>
            <a:r>
              <a:rPr lang="en-US" sz="2400" dirty="0"/>
              <a:t>Hypothyroidism or hyperthyroidism/thyrotoxicosis</a:t>
            </a:r>
          </a:p>
          <a:p>
            <a:r>
              <a:rPr lang="en-US" sz="2400" dirty="0"/>
              <a:t>Signs and symptoms: </a:t>
            </a:r>
          </a:p>
          <a:p>
            <a:pPr lvl="1"/>
            <a:r>
              <a:rPr lang="en-US" sz="2400" dirty="0"/>
              <a:t>Hypo: hair loss, weight gain, fatigue, dry skin</a:t>
            </a:r>
          </a:p>
          <a:p>
            <a:pPr lvl="1"/>
            <a:r>
              <a:rPr lang="en-US" sz="2400" dirty="0"/>
              <a:t>Hyper: weight loss, anxiety, agitation hyperhidrosis</a:t>
            </a:r>
          </a:p>
          <a:p>
            <a:pPr marL="324000" lvl="1" indent="0">
              <a:buNone/>
            </a:pPr>
            <a:r>
              <a:rPr lang="en-US" sz="2400" dirty="0"/>
              <a:t>Cost - $54</a:t>
            </a:r>
          </a:p>
        </p:txBody>
      </p:sp>
      <p:pic>
        <p:nvPicPr>
          <p:cNvPr id="5" name="Picture 4">
            <a:extLst>
              <a:ext uri="{FF2B5EF4-FFF2-40B4-BE49-F238E27FC236}">
                <a16:creationId xmlns:a16="http://schemas.microsoft.com/office/drawing/2014/main" id="{F91838F1-7AD5-0D41-97FA-0E6947927E8B}"/>
              </a:ext>
            </a:extLst>
          </p:cNvPr>
          <p:cNvPicPr>
            <a:picLocks noChangeAspect="1"/>
          </p:cNvPicPr>
          <p:nvPr/>
        </p:nvPicPr>
        <p:blipFill>
          <a:blip r:embed="rId2"/>
          <a:stretch>
            <a:fillRect/>
          </a:stretch>
        </p:blipFill>
        <p:spPr>
          <a:xfrm>
            <a:off x="4980135" y="3001618"/>
            <a:ext cx="6834177" cy="2552138"/>
          </a:xfrm>
          <a:prstGeom prst="rect">
            <a:avLst/>
          </a:prstGeom>
        </p:spPr>
      </p:pic>
    </p:spTree>
    <p:extLst>
      <p:ext uri="{BB962C8B-B14F-4D97-AF65-F5344CB8AC3E}">
        <p14:creationId xmlns:p14="http://schemas.microsoft.com/office/powerpoint/2010/main" val="1828572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D55E-D836-7041-8413-926D1445BD91}"/>
              </a:ext>
            </a:extLst>
          </p:cNvPr>
          <p:cNvSpPr>
            <a:spLocks noGrp="1"/>
          </p:cNvSpPr>
          <p:nvPr>
            <p:ph type="title"/>
          </p:nvPr>
        </p:nvSpPr>
        <p:spPr/>
        <p:txBody>
          <a:bodyPr/>
          <a:lstStyle/>
          <a:p>
            <a:r>
              <a:rPr lang="en-US" dirty="0"/>
              <a:t>FTA-ABS - Neurosyphilis</a:t>
            </a:r>
          </a:p>
        </p:txBody>
      </p:sp>
      <p:sp>
        <p:nvSpPr>
          <p:cNvPr id="3" name="Content Placeholder 2">
            <a:extLst>
              <a:ext uri="{FF2B5EF4-FFF2-40B4-BE49-F238E27FC236}">
                <a16:creationId xmlns:a16="http://schemas.microsoft.com/office/drawing/2014/main" id="{D7B80FED-E34B-934A-8662-EAB99A9B0DA6}"/>
              </a:ext>
            </a:extLst>
          </p:cNvPr>
          <p:cNvSpPr>
            <a:spLocks noGrp="1"/>
          </p:cNvSpPr>
          <p:nvPr>
            <p:ph sz="half" idx="1"/>
          </p:nvPr>
        </p:nvSpPr>
        <p:spPr>
          <a:xfrm>
            <a:off x="123994" y="2506295"/>
            <a:ext cx="6117778" cy="3633047"/>
          </a:xfrm>
        </p:spPr>
        <p:txBody>
          <a:bodyPr>
            <a:noAutofit/>
          </a:bodyPr>
          <a:lstStyle/>
          <a:p>
            <a:r>
              <a:rPr lang="en-US" sz="2400" dirty="0"/>
              <a:t>FTA- ABS  &gt; RPR</a:t>
            </a:r>
          </a:p>
          <a:p>
            <a:r>
              <a:rPr lang="en-US" sz="2400" dirty="0"/>
              <a:t>High sensitivity – 97%  if negative can rule out neurosyphilis</a:t>
            </a:r>
          </a:p>
          <a:p>
            <a:r>
              <a:rPr lang="en-US" sz="2400" dirty="0"/>
              <a:t>Study: 0.1% of psychiatrically hospitalized patients screened positive</a:t>
            </a:r>
          </a:p>
          <a:p>
            <a:r>
              <a:rPr lang="en-US" sz="2400" dirty="0"/>
              <a:t>Signs and Symptoms: general paresis, </a:t>
            </a:r>
            <a:r>
              <a:rPr lang="en-US" sz="2400" dirty="0" err="1"/>
              <a:t>tabes</a:t>
            </a:r>
            <a:r>
              <a:rPr lang="en-US" sz="2400" dirty="0"/>
              <a:t> dorsalis, dementia, dysarthria, facial and limb hypotonia, intention tremors of the face, tongue, and hands, and reflex abnormalities. Pupillary abnormalities. More often presenting with isolated psychiatric symptoms </a:t>
            </a:r>
            <a:r>
              <a:rPr lang="en-US" sz="2400" dirty="0" err="1"/>
              <a:t>ie</a:t>
            </a:r>
            <a:r>
              <a:rPr lang="en-US" sz="2400" dirty="0"/>
              <a:t> refractory psychosis</a:t>
            </a:r>
          </a:p>
        </p:txBody>
      </p:sp>
      <p:pic>
        <p:nvPicPr>
          <p:cNvPr id="5" name="Content Placeholder 4">
            <a:extLst>
              <a:ext uri="{FF2B5EF4-FFF2-40B4-BE49-F238E27FC236}">
                <a16:creationId xmlns:a16="http://schemas.microsoft.com/office/drawing/2014/main" id="{2D09282E-681C-2A41-A17C-43E4C3F78218}"/>
              </a:ext>
            </a:extLst>
          </p:cNvPr>
          <p:cNvPicPr>
            <a:picLocks noGrp="1" noChangeAspect="1"/>
          </p:cNvPicPr>
          <p:nvPr>
            <p:ph sz="half" idx="2"/>
          </p:nvPr>
        </p:nvPicPr>
        <p:blipFill rotWithShape="1">
          <a:blip r:embed="rId3"/>
          <a:srcRect t="22434" b="13970"/>
          <a:stretch/>
        </p:blipFill>
        <p:spPr>
          <a:xfrm>
            <a:off x="6281530" y="2758766"/>
            <a:ext cx="5571276" cy="2660103"/>
          </a:xfrm>
          <a:prstGeom prst="rect">
            <a:avLst/>
          </a:prstGeom>
        </p:spPr>
      </p:pic>
    </p:spTree>
    <p:extLst>
      <p:ext uri="{BB962C8B-B14F-4D97-AF65-F5344CB8AC3E}">
        <p14:creationId xmlns:p14="http://schemas.microsoft.com/office/powerpoint/2010/main" val="93935758"/>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{975CFA14-55B6-4243-A82F-A0BDAFC93268}tf10001123</Template>
  <TotalTime>3492</TotalTime>
  <Words>1353</Words>
  <Application>Microsoft Macintosh PowerPoint</Application>
  <PresentationFormat>Widescreen</PresentationFormat>
  <Paragraphs>218</Paragraphs>
  <Slides>18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Gill Sans MT</vt:lpstr>
      <vt:lpstr>Wingdings</vt:lpstr>
      <vt:lpstr>Wingdings 2</vt:lpstr>
      <vt:lpstr>Dividend</vt:lpstr>
      <vt:lpstr>Diagnostic Work Up during First Episode Psychosis (FEP)</vt:lpstr>
      <vt:lpstr>Goal of medical work up</vt:lpstr>
      <vt:lpstr>Excluding all of the potential medical cause of psychosis is impossible and impractical</vt:lpstr>
      <vt:lpstr>Screening for medical causes of psychosis</vt:lpstr>
      <vt:lpstr>Potential causes of psychosis by prevalence and disese presentation</vt:lpstr>
      <vt:lpstr>PowerPoint Presentation</vt:lpstr>
      <vt:lpstr>BROAD SCREENING tESTS  </vt:lpstr>
      <vt:lpstr>Thyroid function Tests</vt:lpstr>
      <vt:lpstr>FTA-ABS - Neurosyphilis</vt:lpstr>
      <vt:lpstr>OTHER TESTING</vt:lpstr>
      <vt:lpstr>HIV-1  and HIV-2 Ab</vt:lpstr>
      <vt:lpstr>Inflammatory markers (ESR/ANA) – Autoimmune diseases</vt:lpstr>
      <vt:lpstr>Heavy Metal Assay</vt:lpstr>
      <vt:lpstr>Genetic Testing</vt:lpstr>
      <vt:lpstr>Neuroimaging – MRI/CT SCAN</vt:lpstr>
      <vt:lpstr>Electroencephalogram (EEG)</vt:lpstr>
      <vt:lpstr>MEDICAL BASELINE WORK UP</vt:lpstr>
      <vt:lpstr>Resources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Work Up in First Episode Psychosis</dc:title>
  <dc:creator>Nkemka Esiobu</dc:creator>
  <cp:lastModifiedBy>Nkemka Esiobu</cp:lastModifiedBy>
  <cp:revision>50</cp:revision>
  <dcterms:created xsi:type="dcterms:W3CDTF">2018-10-13T12:53:16Z</dcterms:created>
  <dcterms:modified xsi:type="dcterms:W3CDTF">2018-10-15T23:06:12Z</dcterms:modified>
</cp:coreProperties>
</file>