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5" r:id="rId2"/>
  </p:sldMasterIdLst>
  <p:notesMasterIdLst>
    <p:notesMasterId r:id="rId47"/>
  </p:notesMasterIdLst>
  <p:sldIdLst>
    <p:sldId id="342" r:id="rId3"/>
    <p:sldId id="259" r:id="rId4"/>
    <p:sldId id="272" r:id="rId5"/>
    <p:sldId id="258" r:id="rId6"/>
    <p:sldId id="268" r:id="rId7"/>
    <p:sldId id="273" r:id="rId8"/>
    <p:sldId id="274" r:id="rId9"/>
    <p:sldId id="275" r:id="rId10"/>
    <p:sldId id="276" r:id="rId11"/>
    <p:sldId id="277" r:id="rId12"/>
    <p:sldId id="278" r:id="rId13"/>
    <p:sldId id="425" r:id="rId14"/>
    <p:sldId id="282" r:id="rId15"/>
    <p:sldId id="479" r:id="rId16"/>
    <p:sldId id="283" r:id="rId17"/>
    <p:sldId id="284" r:id="rId18"/>
    <p:sldId id="469" r:id="rId19"/>
    <p:sldId id="470" r:id="rId20"/>
    <p:sldId id="267" r:id="rId21"/>
    <p:sldId id="471" r:id="rId22"/>
    <p:sldId id="269" r:id="rId23"/>
    <p:sldId id="270" r:id="rId24"/>
    <p:sldId id="478" r:id="rId25"/>
    <p:sldId id="285" r:id="rId26"/>
    <p:sldId id="290" r:id="rId27"/>
    <p:sldId id="464" r:id="rId28"/>
    <p:sldId id="291" r:id="rId29"/>
    <p:sldId id="286" r:id="rId30"/>
    <p:sldId id="475" r:id="rId31"/>
    <p:sldId id="409" r:id="rId32"/>
    <p:sldId id="466" r:id="rId33"/>
    <p:sldId id="472" r:id="rId34"/>
    <p:sldId id="473" r:id="rId35"/>
    <p:sldId id="474" r:id="rId36"/>
    <p:sldId id="476" r:id="rId37"/>
    <p:sldId id="477" r:id="rId38"/>
    <p:sldId id="481" r:id="rId39"/>
    <p:sldId id="482" r:id="rId40"/>
    <p:sldId id="483" r:id="rId41"/>
    <p:sldId id="287" r:id="rId42"/>
    <p:sldId id="288" r:id="rId43"/>
    <p:sldId id="484" r:id="rId44"/>
    <p:sldId id="289" r:id="rId45"/>
    <p:sldId id="485" r:id="rId4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2E8B56-9EE1-184B-5F20-D6121D2D4CDF}" name="Srihari, Vinod" initials="SV" userId="S::vinod.srihari@yale.edu::3c5fb696-819e-4a01-bba3-f8a5f1b39b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a:font>
          <a:latin typeface="Helvetica Light"/>
          <a:ea typeface="Helvetica Light"/>
          <a:cs typeface="Helvetica Light"/>
        </a:font>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a:font>
          <a:latin typeface="Helvetica Light"/>
          <a:ea typeface="Helvetica Light"/>
          <a:cs typeface="Helvetica Light"/>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Arial"/>
          <a:ea typeface="Arial"/>
          <a:cs typeface="Arial"/>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
          <a:latin typeface="Arial"/>
          <a:ea typeface="Arial"/>
          <a:cs typeface="Arial"/>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
          <a:latin typeface="Arial"/>
          <a:ea typeface="Arial"/>
          <a:cs typeface="Arial"/>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4A9BC294-FFE2-49D5-8D69-9E1BD2C41BD5}"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firstRow>
  </a:tblStyle>
  <a:tblStyle styleId="{BBFC77FB-9ED0-4EC9-95AA-A1379042E648}"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91385" autoAdjust="0"/>
  </p:normalViewPr>
  <p:slideViewPr>
    <p:cSldViewPr snapToGrid="0">
      <p:cViewPr varScale="1">
        <p:scale>
          <a:sx n="102" d="100"/>
          <a:sy n="102" d="100"/>
        </p:scale>
        <p:origin x="19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D5F37-C58F-424F-8E66-9840A1B001F2}" type="doc">
      <dgm:prSet loTypeId="urn:microsoft.com/office/officeart/2005/8/layout/StepDownProcess" loCatId="" qsTypeId="urn:microsoft.com/office/officeart/2005/8/quickstyle/simple1" qsCatId="simple" csTypeId="urn:microsoft.com/office/officeart/2005/8/colors/colorful5" csCatId="colorful" phldr="1"/>
      <dgm:spPr/>
      <dgm:t>
        <a:bodyPr/>
        <a:lstStyle/>
        <a:p>
          <a:endParaRPr lang="en-GB"/>
        </a:p>
      </dgm:t>
    </dgm:pt>
    <dgm:pt modelId="{E37E2043-6715-DA4F-8FDE-A85390810304}">
      <dgm:prSet phldrT="[Text]" custT="1"/>
      <dgm:spPr/>
      <dgm:t>
        <a:bodyPr/>
        <a:lstStyle/>
        <a:p>
          <a:pPr algn="ctr"/>
          <a:r>
            <a:rPr lang="en-US" sz="2100" b="0" dirty="0"/>
            <a:t>To improve outcomes for individuals experiencing symptoms of psychosis by intervening early in illness</a:t>
          </a:r>
          <a:endParaRPr lang="en-GB" sz="2100" b="0" dirty="0"/>
        </a:p>
      </dgm:t>
    </dgm:pt>
    <dgm:pt modelId="{6CB33BCB-095A-8743-9F49-9EE65D85E9FD}" type="parTrans" cxnId="{CEC65558-0F45-B449-BF92-8C22D80E81E2}">
      <dgm:prSet/>
      <dgm:spPr/>
      <dgm:t>
        <a:bodyPr/>
        <a:lstStyle/>
        <a:p>
          <a:endParaRPr lang="en-GB"/>
        </a:p>
      </dgm:t>
    </dgm:pt>
    <dgm:pt modelId="{165FF1A6-5C94-5944-AD2B-96C4426390CA}" type="sibTrans" cxnId="{CEC65558-0F45-B449-BF92-8C22D80E81E2}">
      <dgm:prSet/>
      <dgm:spPr/>
      <dgm:t>
        <a:bodyPr/>
        <a:lstStyle/>
        <a:p>
          <a:endParaRPr lang="en-GB"/>
        </a:p>
      </dgm:t>
    </dgm:pt>
    <dgm:pt modelId="{12C3018C-2353-5F42-912F-E8B10CCAFAE6}">
      <dgm:prSet phldrT="[Text]"/>
      <dgm:spPr>
        <a:solidFill>
          <a:schemeClr val="accent1">
            <a:lumMod val="75000"/>
          </a:schemeClr>
        </a:solidFill>
      </dgm:spPr>
      <dgm:t>
        <a:bodyPr/>
        <a:lstStyle/>
        <a:p>
          <a:r>
            <a:rPr lang="en-GB"/>
            <a:t>Understand</a:t>
          </a:r>
        </a:p>
      </dgm:t>
    </dgm:pt>
    <dgm:pt modelId="{36B4EB87-6B79-4A42-8873-71B162C5A194}" type="parTrans" cxnId="{56FC7A44-A6EA-D247-BAE6-37A25C1ADC8D}">
      <dgm:prSet/>
      <dgm:spPr/>
      <dgm:t>
        <a:bodyPr/>
        <a:lstStyle/>
        <a:p>
          <a:endParaRPr lang="en-GB"/>
        </a:p>
      </dgm:t>
    </dgm:pt>
    <dgm:pt modelId="{97D2ABB1-D767-B049-BA72-B08BF5B83039}" type="sibTrans" cxnId="{56FC7A44-A6EA-D247-BAE6-37A25C1ADC8D}">
      <dgm:prSet/>
      <dgm:spPr/>
      <dgm:t>
        <a:bodyPr/>
        <a:lstStyle/>
        <a:p>
          <a:endParaRPr lang="en-GB"/>
        </a:p>
      </dgm:t>
    </dgm:pt>
    <dgm:pt modelId="{8ADD2A6C-9024-C545-AD7B-2EC551497C68}">
      <dgm:prSet phldrT="[Text]" custT="1"/>
      <dgm:spPr/>
      <dgm:t>
        <a:bodyPr/>
        <a:lstStyle/>
        <a:p>
          <a:pPr rtl="0">
            <a:buNone/>
          </a:pPr>
          <a:r>
            <a:rPr lang="en-US" sz="1500" b="1">
              <a:latin typeface="Calibri Light" panose="020F0302020204030204"/>
            </a:rPr>
            <a:t>Step </a:t>
          </a:r>
          <a:r>
            <a:rPr lang="en-US" sz="1500" b="1"/>
            <a:t>1. </a:t>
          </a:r>
          <a:r>
            <a:rPr lang="en-US" sz="1500" b="0"/>
            <a:t>Develop an </a:t>
          </a:r>
          <a:r>
            <a:rPr lang="en-US" sz="1500"/>
            <a:t>understanding of service operations and processes for people with early psychosis</a:t>
          </a:r>
          <a:r>
            <a:rPr lang="en-US" sz="1500">
              <a:latin typeface="Calibri Light" panose="020F0302020204030204"/>
            </a:rPr>
            <a:t> </a:t>
          </a:r>
          <a:endParaRPr lang="en-GB" sz="1500" b="0">
            <a:latin typeface="Calibri Light" panose="020F0302020204030204"/>
          </a:endParaRPr>
        </a:p>
      </dgm:t>
    </dgm:pt>
    <dgm:pt modelId="{8D8996A8-1BAA-364D-9535-987D5FDE5D85}" type="parTrans" cxnId="{80825403-67ED-904C-BEA2-AEEF1C077EFF}">
      <dgm:prSet/>
      <dgm:spPr/>
      <dgm:t>
        <a:bodyPr/>
        <a:lstStyle/>
        <a:p>
          <a:endParaRPr lang="en-GB"/>
        </a:p>
      </dgm:t>
    </dgm:pt>
    <dgm:pt modelId="{89CA9295-5DE6-5C45-AC92-F4D6E820AEAD}" type="sibTrans" cxnId="{80825403-67ED-904C-BEA2-AEEF1C077EFF}">
      <dgm:prSet/>
      <dgm:spPr/>
      <dgm:t>
        <a:bodyPr/>
        <a:lstStyle/>
        <a:p>
          <a:endParaRPr lang="en-GB"/>
        </a:p>
      </dgm:t>
    </dgm:pt>
    <dgm:pt modelId="{0D5ECF46-ED9B-BA4B-8122-BEB83DA17F24}">
      <dgm:prSet phldrT="[Text]"/>
      <dgm:spPr>
        <a:solidFill>
          <a:schemeClr val="accent6">
            <a:lumMod val="75000"/>
          </a:schemeClr>
        </a:solidFill>
      </dgm:spPr>
      <dgm:t>
        <a:bodyPr/>
        <a:lstStyle/>
        <a:p>
          <a:r>
            <a:rPr lang="en-GB"/>
            <a:t>Support</a:t>
          </a:r>
        </a:p>
      </dgm:t>
    </dgm:pt>
    <dgm:pt modelId="{E85BB30C-3C29-DB43-98E8-AAF8260CAF96}" type="parTrans" cxnId="{878990B5-CCED-8441-9EEA-EA36584825C7}">
      <dgm:prSet/>
      <dgm:spPr/>
      <dgm:t>
        <a:bodyPr/>
        <a:lstStyle/>
        <a:p>
          <a:endParaRPr lang="en-GB"/>
        </a:p>
      </dgm:t>
    </dgm:pt>
    <dgm:pt modelId="{8697EC62-10D7-FC4E-BCE1-855D077748C5}" type="sibTrans" cxnId="{878990B5-CCED-8441-9EEA-EA36584825C7}">
      <dgm:prSet/>
      <dgm:spPr/>
      <dgm:t>
        <a:bodyPr/>
        <a:lstStyle/>
        <a:p>
          <a:endParaRPr lang="en-GB"/>
        </a:p>
      </dgm:t>
    </dgm:pt>
    <dgm:pt modelId="{FDE0FAC3-69E6-3A41-AB42-F0CB93D7585D}">
      <dgm:prSet phldrT="[Text]" custT="1"/>
      <dgm:spPr/>
      <dgm:t>
        <a:bodyPr/>
        <a:lstStyle/>
        <a:p>
          <a:pPr rtl="0">
            <a:buNone/>
          </a:pPr>
          <a:r>
            <a:rPr lang="en-US" sz="1500" b="1" i="0">
              <a:latin typeface="Calibri Light" panose="020F0302020204030204"/>
            </a:rPr>
            <a:t>Step 2</a:t>
          </a:r>
          <a:r>
            <a:rPr lang="en-US" sz="1500" b="1" i="0"/>
            <a:t>. </a:t>
          </a:r>
          <a:r>
            <a:rPr lang="en-US" sz="1500" i="0"/>
            <a:t>To provide a suite of clinically relevant tools to help improve early detection and assessment pathways for people experiencing psychosis</a:t>
          </a:r>
          <a:r>
            <a:rPr lang="en-US" sz="1500" i="0">
              <a:latin typeface="Calibri Light" panose="020F0302020204030204"/>
            </a:rPr>
            <a:t> </a:t>
          </a:r>
          <a:endParaRPr lang="en-GB" sz="1500" i="0"/>
        </a:p>
      </dgm:t>
    </dgm:pt>
    <dgm:pt modelId="{5CD0574B-C4BB-C34B-A1FF-7AC289E1A0E4}" type="parTrans" cxnId="{2F23E539-9887-3A4B-A54A-BD2BCEC9A4F0}">
      <dgm:prSet/>
      <dgm:spPr/>
      <dgm:t>
        <a:bodyPr/>
        <a:lstStyle/>
        <a:p>
          <a:endParaRPr lang="en-GB"/>
        </a:p>
      </dgm:t>
    </dgm:pt>
    <dgm:pt modelId="{A0DB8682-5580-534E-93B5-C77768F0A81F}" type="sibTrans" cxnId="{2F23E539-9887-3A4B-A54A-BD2BCEC9A4F0}">
      <dgm:prSet/>
      <dgm:spPr/>
      <dgm:t>
        <a:bodyPr/>
        <a:lstStyle/>
        <a:p>
          <a:endParaRPr lang="en-GB"/>
        </a:p>
      </dgm:t>
    </dgm:pt>
    <dgm:pt modelId="{F2889AB6-3CF9-B947-A1CD-25CF377E1C74}" type="pres">
      <dgm:prSet presAssocID="{EF3D5F37-C58F-424F-8E66-9840A1B001F2}" presName="rootnode" presStyleCnt="0">
        <dgm:presLayoutVars>
          <dgm:chMax/>
          <dgm:chPref/>
          <dgm:dir/>
          <dgm:animLvl val="lvl"/>
        </dgm:presLayoutVars>
      </dgm:prSet>
      <dgm:spPr/>
    </dgm:pt>
    <dgm:pt modelId="{40C42475-B15C-084C-929E-B5B9473151CF}" type="pres">
      <dgm:prSet presAssocID="{E37E2043-6715-DA4F-8FDE-A85390810304}" presName="composite" presStyleCnt="0"/>
      <dgm:spPr/>
    </dgm:pt>
    <dgm:pt modelId="{883D8CA1-C9BF-4341-93CC-5A4282FFDB56}" type="pres">
      <dgm:prSet presAssocID="{E37E2043-6715-DA4F-8FDE-A85390810304}" presName="bentUpArrow1" presStyleLbl="alignImgPlace1" presStyleIdx="0" presStyleCnt="2"/>
      <dgm:spPr/>
    </dgm:pt>
    <dgm:pt modelId="{88A26A70-D580-3843-B137-3577BEC6124D}" type="pres">
      <dgm:prSet presAssocID="{E37E2043-6715-DA4F-8FDE-A85390810304}" presName="ParentText" presStyleLbl="node1" presStyleIdx="0" presStyleCnt="3" custScaleX="278763" custLinFactNeighborX="-17970" custLinFactNeighborY="-18835">
        <dgm:presLayoutVars>
          <dgm:chMax val="1"/>
          <dgm:chPref val="1"/>
          <dgm:bulletEnabled val="1"/>
        </dgm:presLayoutVars>
      </dgm:prSet>
      <dgm:spPr/>
    </dgm:pt>
    <dgm:pt modelId="{B4F850E2-AC9F-384D-AC12-033E976BD3B7}" type="pres">
      <dgm:prSet presAssocID="{E37E2043-6715-DA4F-8FDE-A85390810304}" presName="ChildText" presStyleLbl="revTx" presStyleIdx="0" presStyleCnt="3">
        <dgm:presLayoutVars>
          <dgm:chMax val="0"/>
          <dgm:chPref val="0"/>
          <dgm:bulletEnabled val="1"/>
        </dgm:presLayoutVars>
      </dgm:prSet>
      <dgm:spPr/>
    </dgm:pt>
    <dgm:pt modelId="{77A339C9-0E5B-7B44-8364-FFDFE898ADEF}" type="pres">
      <dgm:prSet presAssocID="{165FF1A6-5C94-5944-AD2B-96C4426390CA}" presName="sibTrans" presStyleCnt="0"/>
      <dgm:spPr/>
    </dgm:pt>
    <dgm:pt modelId="{A4807E0E-9805-A549-A83E-F328595A05E5}" type="pres">
      <dgm:prSet presAssocID="{12C3018C-2353-5F42-912F-E8B10CCAFAE6}" presName="composite" presStyleCnt="0"/>
      <dgm:spPr/>
    </dgm:pt>
    <dgm:pt modelId="{6DE99C2D-850C-6447-87CC-EA94C97AAA50}" type="pres">
      <dgm:prSet presAssocID="{12C3018C-2353-5F42-912F-E8B10CCAFAE6}" presName="bentUpArrow1" presStyleLbl="alignImgPlace1" presStyleIdx="1" presStyleCnt="2"/>
      <dgm:spPr/>
    </dgm:pt>
    <dgm:pt modelId="{FAE823E1-B099-9340-B2CC-41A08D068E72}" type="pres">
      <dgm:prSet presAssocID="{12C3018C-2353-5F42-912F-E8B10CCAFAE6}" presName="ParentText" presStyleLbl="node1" presStyleIdx="1" presStyleCnt="3" custLinFactNeighborX="49064" custLinFactNeighborY="-5392">
        <dgm:presLayoutVars>
          <dgm:chMax val="1"/>
          <dgm:chPref val="1"/>
          <dgm:bulletEnabled val="1"/>
        </dgm:presLayoutVars>
      </dgm:prSet>
      <dgm:spPr/>
    </dgm:pt>
    <dgm:pt modelId="{42362BC8-01C6-F440-9A99-007E77A0B30F}" type="pres">
      <dgm:prSet presAssocID="{12C3018C-2353-5F42-912F-E8B10CCAFAE6}" presName="ChildText" presStyleLbl="revTx" presStyleIdx="1" presStyleCnt="3" custScaleX="229821" custLinFactX="40545" custLinFactNeighborX="100000" custLinFactNeighborY="-3196">
        <dgm:presLayoutVars>
          <dgm:chMax val="0"/>
          <dgm:chPref val="0"/>
          <dgm:bulletEnabled val="1"/>
        </dgm:presLayoutVars>
      </dgm:prSet>
      <dgm:spPr/>
    </dgm:pt>
    <dgm:pt modelId="{6FC3B9F5-C21E-3447-8D11-D4CD2C4CBCF1}" type="pres">
      <dgm:prSet presAssocID="{97D2ABB1-D767-B049-BA72-B08BF5B83039}" presName="sibTrans" presStyleCnt="0"/>
      <dgm:spPr/>
    </dgm:pt>
    <dgm:pt modelId="{E09A52FF-333A-144D-8C32-39C1EBBBD685}" type="pres">
      <dgm:prSet presAssocID="{0D5ECF46-ED9B-BA4B-8122-BEB83DA17F24}" presName="composite" presStyleCnt="0"/>
      <dgm:spPr/>
    </dgm:pt>
    <dgm:pt modelId="{34B3595B-D390-8743-9928-2B5EC6AC3569}" type="pres">
      <dgm:prSet presAssocID="{0D5ECF46-ED9B-BA4B-8122-BEB83DA17F24}" presName="ParentText" presStyleLbl="node1" presStyleIdx="2" presStyleCnt="3" custLinFactNeighborX="-41516">
        <dgm:presLayoutVars>
          <dgm:chMax val="1"/>
          <dgm:chPref val="1"/>
          <dgm:bulletEnabled val="1"/>
        </dgm:presLayoutVars>
      </dgm:prSet>
      <dgm:spPr/>
    </dgm:pt>
    <dgm:pt modelId="{2D758609-EAA2-6E48-8B1C-C6E086F48484}" type="pres">
      <dgm:prSet presAssocID="{0D5ECF46-ED9B-BA4B-8122-BEB83DA17F24}" presName="FinalChildText" presStyleLbl="revTx" presStyleIdx="2" presStyleCnt="3" custScaleX="203065" custScaleY="106270" custLinFactNeighborX="18681" custLinFactNeighborY="4002">
        <dgm:presLayoutVars>
          <dgm:chMax val="0"/>
          <dgm:chPref val="0"/>
          <dgm:bulletEnabled val="1"/>
        </dgm:presLayoutVars>
      </dgm:prSet>
      <dgm:spPr/>
    </dgm:pt>
  </dgm:ptLst>
  <dgm:cxnLst>
    <dgm:cxn modelId="{80825403-67ED-904C-BEA2-AEEF1C077EFF}" srcId="{12C3018C-2353-5F42-912F-E8B10CCAFAE6}" destId="{8ADD2A6C-9024-C545-AD7B-2EC551497C68}" srcOrd="0" destOrd="0" parTransId="{8D8996A8-1BAA-364D-9535-987D5FDE5D85}" sibTransId="{89CA9295-5DE6-5C45-AC92-F4D6E820AEAD}"/>
    <dgm:cxn modelId="{2E996C12-A6A3-4D06-BC5F-B06A9BC699AF}" type="presOf" srcId="{E37E2043-6715-DA4F-8FDE-A85390810304}" destId="{88A26A70-D580-3843-B137-3577BEC6124D}" srcOrd="0" destOrd="0" presId="urn:microsoft.com/office/officeart/2005/8/layout/StepDownProcess"/>
    <dgm:cxn modelId="{2F23E539-9887-3A4B-A54A-BD2BCEC9A4F0}" srcId="{0D5ECF46-ED9B-BA4B-8122-BEB83DA17F24}" destId="{FDE0FAC3-69E6-3A41-AB42-F0CB93D7585D}" srcOrd="0" destOrd="0" parTransId="{5CD0574B-C4BB-C34B-A1FF-7AC289E1A0E4}" sibTransId="{A0DB8682-5580-534E-93B5-C77768F0A81F}"/>
    <dgm:cxn modelId="{0E0F3540-2198-7D42-B7A8-C78595C96634}" type="presOf" srcId="{EF3D5F37-C58F-424F-8E66-9840A1B001F2}" destId="{F2889AB6-3CF9-B947-A1CD-25CF377E1C74}" srcOrd="0" destOrd="0" presId="urn:microsoft.com/office/officeart/2005/8/layout/StepDownProcess"/>
    <dgm:cxn modelId="{56FC7A44-A6EA-D247-BAE6-37A25C1ADC8D}" srcId="{EF3D5F37-C58F-424F-8E66-9840A1B001F2}" destId="{12C3018C-2353-5F42-912F-E8B10CCAFAE6}" srcOrd="1" destOrd="0" parTransId="{36B4EB87-6B79-4A42-8873-71B162C5A194}" sibTransId="{97D2ABB1-D767-B049-BA72-B08BF5B83039}"/>
    <dgm:cxn modelId="{B5D43E53-AC49-49AF-9511-710BF0854C17}" type="presOf" srcId="{12C3018C-2353-5F42-912F-E8B10CCAFAE6}" destId="{FAE823E1-B099-9340-B2CC-41A08D068E72}" srcOrd="0" destOrd="0" presId="urn:microsoft.com/office/officeart/2005/8/layout/StepDownProcess"/>
    <dgm:cxn modelId="{CEC65558-0F45-B449-BF92-8C22D80E81E2}" srcId="{EF3D5F37-C58F-424F-8E66-9840A1B001F2}" destId="{E37E2043-6715-DA4F-8FDE-A85390810304}" srcOrd="0" destOrd="0" parTransId="{6CB33BCB-095A-8743-9F49-9EE65D85E9FD}" sibTransId="{165FF1A6-5C94-5944-AD2B-96C4426390CA}"/>
    <dgm:cxn modelId="{60BBFD6B-AEBF-45BB-AB03-07D1E9CC7CE0}" type="presOf" srcId="{0D5ECF46-ED9B-BA4B-8122-BEB83DA17F24}" destId="{34B3595B-D390-8743-9928-2B5EC6AC3569}" srcOrd="0" destOrd="0" presId="urn:microsoft.com/office/officeart/2005/8/layout/StepDownProcess"/>
    <dgm:cxn modelId="{9744206D-C2E1-4FCB-923D-C44AFB0E3341}" type="presOf" srcId="{FDE0FAC3-69E6-3A41-AB42-F0CB93D7585D}" destId="{2D758609-EAA2-6E48-8B1C-C6E086F48484}" srcOrd="0" destOrd="0" presId="urn:microsoft.com/office/officeart/2005/8/layout/StepDownProcess"/>
    <dgm:cxn modelId="{878990B5-CCED-8441-9EEA-EA36584825C7}" srcId="{EF3D5F37-C58F-424F-8E66-9840A1B001F2}" destId="{0D5ECF46-ED9B-BA4B-8122-BEB83DA17F24}" srcOrd="2" destOrd="0" parTransId="{E85BB30C-3C29-DB43-98E8-AAF8260CAF96}" sibTransId="{8697EC62-10D7-FC4E-BCE1-855D077748C5}"/>
    <dgm:cxn modelId="{279C4DB9-FF55-46E3-966B-3BC3552C715C}" type="presOf" srcId="{8ADD2A6C-9024-C545-AD7B-2EC551497C68}" destId="{42362BC8-01C6-F440-9A99-007E77A0B30F}" srcOrd="0" destOrd="0" presId="urn:microsoft.com/office/officeart/2005/8/layout/StepDownProcess"/>
    <dgm:cxn modelId="{52A76C09-ADD2-4AC7-B330-5DDFB8319DA4}" type="presParOf" srcId="{F2889AB6-3CF9-B947-A1CD-25CF377E1C74}" destId="{40C42475-B15C-084C-929E-B5B9473151CF}" srcOrd="0" destOrd="0" presId="urn:microsoft.com/office/officeart/2005/8/layout/StepDownProcess"/>
    <dgm:cxn modelId="{D7EF62A3-ADC0-4ACE-B125-66673E049FB7}" type="presParOf" srcId="{40C42475-B15C-084C-929E-B5B9473151CF}" destId="{883D8CA1-C9BF-4341-93CC-5A4282FFDB56}" srcOrd="0" destOrd="0" presId="urn:microsoft.com/office/officeart/2005/8/layout/StepDownProcess"/>
    <dgm:cxn modelId="{46360F30-F99C-4DFD-99B7-C1075F0A64CC}" type="presParOf" srcId="{40C42475-B15C-084C-929E-B5B9473151CF}" destId="{88A26A70-D580-3843-B137-3577BEC6124D}" srcOrd="1" destOrd="0" presId="urn:microsoft.com/office/officeart/2005/8/layout/StepDownProcess"/>
    <dgm:cxn modelId="{4CB26D35-75A1-445D-B7EC-0677A3BC37E0}" type="presParOf" srcId="{40C42475-B15C-084C-929E-B5B9473151CF}" destId="{B4F850E2-AC9F-384D-AC12-033E976BD3B7}" srcOrd="2" destOrd="0" presId="urn:microsoft.com/office/officeart/2005/8/layout/StepDownProcess"/>
    <dgm:cxn modelId="{B2FDD060-F7C9-4B6D-8BE2-7758D1EE373C}" type="presParOf" srcId="{F2889AB6-3CF9-B947-A1CD-25CF377E1C74}" destId="{77A339C9-0E5B-7B44-8364-FFDFE898ADEF}" srcOrd="1" destOrd="0" presId="urn:microsoft.com/office/officeart/2005/8/layout/StepDownProcess"/>
    <dgm:cxn modelId="{F76E0ADF-2393-4E2D-A616-E05520FE0B13}" type="presParOf" srcId="{F2889AB6-3CF9-B947-A1CD-25CF377E1C74}" destId="{A4807E0E-9805-A549-A83E-F328595A05E5}" srcOrd="2" destOrd="0" presId="urn:microsoft.com/office/officeart/2005/8/layout/StepDownProcess"/>
    <dgm:cxn modelId="{4A355EDA-1F4D-41E7-B511-CE582900F69D}" type="presParOf" srcId="{A4807E0E-9805-A549-A83E-F328595A05E5}" destId="{6DE99C2D-850C-6447-87CC-EA94C97AAA50}" srcOrd="0" destOrd="0" presId="urn:microsoft.com/office/officeart/2005/8/layout/StepDownProcess"/>
    <dgm:cxn modelId="{7E319D23-4F50-49A0-868E-1D47AA160703}" type="presParOf" srcId="{A4807E0E-9805-A549-A83E-F328595A05E5}" destId="{FAE823E1-B099-9340-B2CC-41A08D068E72}" srcOrd="1" destOrd="0" presId="urn:microsoft.com/office/officeart/2005/8/layout/StepDownProcess"/>
    <dgm:cxn modelId="{9DB19463-485A-4D4E-A4BC-06B27C826243}" type="presParOf" srcId="{A4807E0E-9805-A549-A83E-F328595A05E5}" destId="{42362BC8-01C6-F440-9A99-007E77A0B30F}" srcOrd="2" destOrd="0" presId="urn:microsoft.com/office/officeart/2005/8/layout/StepDownProcess"/>
    <dgm:cxn modelId="{37FC7562-6ACF-45B0-BE15-0CEBA42BBF5A}" type="presParOf" srcId="{F2889AB6-3CF9-B947-A1CD-25CF377E1C74}" destId="{6FC3B9F5-C21E-3447-8D11-D4CD2C4CBCF1}" srcOrd="3" destOrd="0" presId="urn:microsoft.com/office/officeart/2005/8/layout/StepDownProcess"/>
    <dgm:cxn modelId="{379F1CBB-45BF-481B-B7DC-29C58B50C26B}" type="presParOf" srcId="{F2889AB6-3CF9-B947-A1CD-25CF377E1C74}" destId="{E09A52FF-333A-144D-8C32-39C1EBBBD685}" srcOrd="4" destOrd="0" presId="urn:microsoft.com/office/officeart/2005/8/layout/StepDownProcess"/>
    <dgm:cxn modelId="{A9ABB189-07EE-4FA6-8380-65DDDF6D346E}" type="presParOf" srcId="{E09A52FF-333A-144D-8C32-39C1EBBBD685}" destId="{34B3595B-D390-8743-9928-2B5EC6AC3569}" srcOrd="0" destOrd="0" presId="urn:microsoft.com/office/officeart/2005/8/layout/StepDownProcess"/>
    <dgm:cxn modelId="{2E52ECF8-0E6E-4D91-9664-E92F3D528956}" type="presParOf" srcId="{E09A52FF-333A-144D-8C32-39C1EBBBD685}" destId="{2D758609-EAA2-6E48-8B1C-C6E086F48484}"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F28D16E-A6D3-6447-BA96-FB23FCF82B6D}" type="doc">
      <dgm:prSet loTypeId="urn:microsoft.com/office/officeart/2009/3/layout/RandomtoResultProcess" loCatId="" qsTypeId="urn:microsoft.com/office/officeart/2005/8/quickstyle/simple1" qsCatId="simple" csTypeId="urn:microsoft.com/office/officeart/2005/8/colors/accent1_2" csCatId="accent1" phldr="1"/>
      <dgm:spPr/>
      <dgm:t>
        <a:bodyPr/>
        <a:lstStyle/>
        <a:p>
          <a:endParaRPr lang="en-GB"/>
        </a:p>
      </dgm:t>
    </dgm:pt>
    <dgm:pt modelId="{C7BD0C5B-54FC-0C49-A24B-28C244B84F6C}">
      <dgm:prSet phldrT="[Text]"/>
      <dgm:spPr>
        <a:solidFill>
          <a:schemeClr val="accent5">
            <a:lumMod val="75000"/>
          </a:schemeClr>
        </a:solidFill>
      </dgm:spPr>
      <dgm:t>
        <a:bodyPr/>
        <a:lstStyle/>
        <a:p>
          <a:r>
            <a:rPr lang="en-GB"/>
            <a:t>LMHA</a:t>
          </a:r>
        </a:p>
      </dgm:t>
    </dgm:pt>
    <dgm:pt modelId="{6DED1E91-AD2E-D749-8CC1-047EECDCF461}" type="parTrans" cxnId="{CBEAF793-C42A-454C-A670-7680D5E76CE4}">
      <dgm:prSet/>
      <dgm:spPr/>
      <dgm:t>
        <a:bodyPr/>
        <a:lstStyle/>
        <a:p>
          <a:endParaRPr lang="en-GB"/>
        </a:p>
      </dgm:t>
    </dgm:pt>
    <dgm:pt modelId="{0FDEABC3-3D76-DC45-9B44-04E5C0A5F31B}" type="sibTrans" cxnId="{CBEAF793-C42A-454C-A670-7680D5E76CE4}">
      <dgm:prSet/>
      <dgm:spPr/>
      <dgm:t>
        <a:bodyPr/>
        <a:lstStyle/>
        <a:p>
          <a:endParaRPr lang="en-GB"/>
        </a:p>
      </dgm:t>
    </dgm:pt>
    <dgm:pt modelId="{3BBBF192-25DB-E945-B17E-8DD484908C58}">
      <dgm:prSet custT="1"/>
      <dgm:spPr/>
      <dgm:t>
        <a:bodyPr/>
        <a:lstStyle/>
        <a:p>
          <a:r>
            <a:rPr lang="en-GB" sz="1700" dirty="0"/>
            <a:t>Individual experiences symptoms of psychosis </a:t>
          </a:r>
        </a:p>
      </dgm:t>
    </dgm:pt>
    <dgm:pt modelId="{ABA470BF-7512-6E4A-8816-DA15BB3CD846}" type="parTrans" cxnId="{C70AD6A2-176F-ED44-9C4B-495DF221B787}">
      <dgm:prSet/>
      <dgm:spPr/>
      <dgm:t>
        <a:bodyPr/>
        <a:lstStyle/>
        <a:p>
          <a:endParaRPr lang="en-GB"/>
        </a:p>
      </dgm:t>
    </dgm:pt>
    <dgm:pt modelId="{AF344B0F-C53D-6048-A20A-B37CF0613F12}" type="sibTrans" cxnId="{C70AD6A2-176F-ED44-9C4B-495DF221B787}">
      <dgm:prSet/>
      <dgm:spPr/>
      <dgm:t>
        <a:bodyPr/>
        <a:lstStyle/>
        <a:p>
          <a:endParaRPr lang="en-GB"/>
        </a:p>
      </dgm:t>
    </dgm:pt>
    <dgm:pt modelId="{6DDD378E-EC29-0A49-9E24-F67A87504AF1}" type="pres">
      <dgm:prSet presAssocID="{9F28D16E-A6D3-6447-BA96-FB23FCF82B6D}" presName="Name0" presStyleCnt="0">
        <dgm:presLayoutVars>
          <dgm:dir/>
          <dgm:animOne val="branch"/>
          <dgm:animLvl val="lvl"/>
        </dgm:presLayoutVars>
      </dgm:prSet>
      <dgm:spPr/>
    </dgm:pt>
    <dgm:pt modelId="{E7483845-67B1-C84D-A2DA-9883F78D9C3A}" type="pres">
      <dgm:prSet presAssocID="{3BBBF192-25DB-E945-B17E-8DD484908C58}" presName="chaos" presStyleCnt="0"/>
      <dgm:spPr/>
    </dgm:pt>
    <dgm:pt modelId="{29F54653-248A-A443-BD72-8AC90102EBAB}" type="pres">
      <dgm:prSet presAssocID="{3BBBF192-25DB-E945-B17E-8DD484908C58}" presName="parTx1" presStyleLbl="revTx" presStyleIdx="0" presStyleCnt="1" custScaleX="75915" custScaleY="102066"/>
      <dgm:spPr/>
    </dgm:pt>
    <dgm:pt modelId="{FDEB3D24-A736-EC4E-89E3-A471EDCEC66D}" type="pres">
      <dgm:prSet presAssocID="{3BBBF192-25DB-E945-B17E-8DD484908C58}" presName="c1" presStyleLbl="node1" presStyleIdx="0" presStyleCnt="19"/>
      <dgm:spPr>
        <a:solidFill>
          <a:schemeClr val="accent4"/>
        </a:solidFill>
      </dgm:spPr>
    </dgm:pt>
    <dgm:pt modelId="{D2557597-225F-3D47-9562-7B82AC650263}" type="pres">
      <dgm:prSet presAssocID="{3BBBF192-25DB-E945-B17E-8DD484908C58}" presName="c2" presStyleLbl="node1" presStyleIdx="1" presStyleCnt="19"/>
      <dgm:spPr>
        <a:solidFill>
          <a:schemeClr val="accent6">
            <a:lumMod val="60000"/>
            <a:lumOff val="40000"/>
          </a:schemeClr>
        </a:solidFill>
      </dgm:spPr>
    </dgm:pt>
    <dgm:pt modelId="{03A36044-95D7-514F-9A9E-99027150FE5D}" type="pres">
      <dgm:prSet presAssocID="{3BBBF192-25DB-E945-B17E-8DD484908C58}" presName="c3" presStyleLbl="node1" presStyleIdx="2" presStyleCnt="19"/>
      <dgm:spPr>
        <a:solidFill>
          <a:schemeClr val="accent6">
            <a:lumMod val="60000"/>
            <a:lumOff val="40000"/>
          </a:schemeClr>
        </a:solidFill>
      </dgm:spPr>
    </dgm:pt>
    <dgm:pt modelId="{62BACE1C-8174-3046-8FE0-0E7418A085CE}" type="pres">
      <dgm:prSet presAssocID="{3BBBF192-25DB-E945-B17E-8DD484908C58}" presName="c4" presStyleLbl="node1" presStyleIdx="3" presStyleCnt="19"/>
      <dgm:spPr>
        <a:solidFill>
          <a:schemeClr val="accent6">
            <a:lumMod val="60000"/>
            <a:lumOff val="40000"/>
          </a:schemeClr>
        </a:solidFill>
      </dgm:spPr>
    </dgm:pt>
    <dgm:pt modelId="{886D4BCC-5431-8A48-9D63-86E628487ACA}" type="pres">
      <dgm:prSet presAssocID="{3BBBF192-25DB-E945-B17E-8DD484908C58}" presName="c5" presStyleLbl="node1" presStyleIdx="4" presStyleCnt="19"/>
      <dgm:spPr>
        <a:solidFill>
          <a:schemeClr val="accent4"/>
        </a:solidFill>
      </dgm:spPr>
    </dgm:pt>
    <dgm:pt modelId="{49E46EE6-5B7A-E841-9343-D2F29FE28639}" type="pres">
      <dgm:prSet presAssocID="{3BBBF192-25DB-E945-B17E-8DD484908C58}" presName="c6" presStyleLbl="node1" presStyleIdx="5" presStyleCnt="19"/>
      <dgm:spPr/>
    </dgm:pt>
    <dgm:pt modelId="{C3EED06E-0769-CF40-B99F-419C8137532C}" type="pres">
      <dgm:prSet presAssocID="{3BBBF192-25DB-E945-B17E-8DD484908C58}" presName="c7" presStyleLbl="node1" presStyleIdx="6" presStyleCnt="19"/>
      <dgm:spPr>
        <a:solidFill>
          <a:schemeClr val="accent4"/>
        </a:solidFill>
      </dgm:spPr>
    </dgm:pt>
    <dgm:pt modelId="{526F0CBC-D24E-5A47-9F92-21595A8A143A}" type="pres">
      <dgm:prSet presAssocID="{3BBBF192-25DB-E945-B17E-8DD484908C58}" presName="c8" presStyleLbl="node1" presStyleIdx="7" presStyleCnt="19"/>
      <dgm:spPr/>
    </dgm:pt>
    <dgm:pt modelId="{3D02D395-07D5-9F47-BED0-16B106E2F60B}" type="pres">
      <dgm:prSet presAssocID="{3BBBF192-25DB-E945-B17E-8DD484908C58}" presName="c9" presStyleLbl="node1" presStyleIdx="8" presStyleCnt="19"/>
      <dgm:spPr>
        <a:solidFill>
          <a:schemeClr val="bg1">
            <a:lumMod val="75000"/>
          </a:schemeClr>
        </a:solidFill>
      </dgm:spPr>
    </dgm:pt>
    <dgm:pt modelId="{C0AE5722-D9FC-9F47-B424-E3A3157D9B74}" type="pres">
      <dgm:prSet presAssocID="{3BBBF192-25DB-E945-B17E-8DD484908C58}" presName="c10" presStyleLbl="node1" presStyleIdx="9" presStyleCnt="19"/>
      <dgm:spPr/>
    </dgm:pt>
    <dgm:pt modelId="{82DC1A62-09CB-C54C-A974-C2D2C46C58D9}" type="pres">
      <dgm:prSet presAssocID="{3BBBF192-25DB-E945-B17E-8DD484908C58}" presName="c11" presStyleLbl="node1" presStyleIdx="10" presStyleCnt="19"/>
      <dgm:spPr>
        <a:solidFill>
          <a:schemeClr val="bg1">
            <a:lumMod val="75000"/>
          </a:schemeClr>
        </a:solidFill>
      </dgm:spPr>
    </dgm:pt>
    <dgm:pt modelId="{63EB1C01-7A0E-BD4C-8F75-7E47C81947C4}" type="pres">
      <dgm:prSet presAssocID="{3BBBF192-25DB-E945-B17E-8DD484908C58}" presName="c12" presStyleLbl="node1" presStyleIdx="11" presStyleCnt="19"/>
      <dgm:spPr/>
    </dgm:pt>
    <dgm:pt modelId="{5995A1CA-0F98-834E-B0D3-5BA2E8AF567D}" type="pres">
      <dgm:prSet presAssocID="{3BBBF192-25DB-E945-B17E-8DD484908C58}" presName="c13" presStyleLbl="node1" presStyleIdx="12" presStyleCnt="19"/>
      <dgm:spPr>
        <a:solidFill>
          <a:schemeClr val="accent4"/>
        </a:solidFill>
      </dgm:spPr>
    </dgm:pt>
    <dgm:pt modelId="{2CB9D6ED-0473-FD48-9BE2-5B5CDEDA07A0}" type="pres">
      <dgm:prSet presAssocID="{3BBBF192-25DB-E945-B17E-8DD484908C58}" presName="c14" presStyleLbl="node1" presStyleIdx="13" presStyleCnt="19"/>
      <dgm:spPr>
        <a:solidFill>
          <a:schemeClr val="accent4"/>
        </a:solidFill>
      </dgm:spPr>
    </dgm:pt>
    <dgm:pt modelId="{AF828D87-A2AF-DB44-96A8-C703D2D22386}" type="pres">
      <dgm:prSet presAssocID="{3BBBF192-25DB-E945-B17E-8DD484908C58}" presName="c15" presStyleLbl="node1" presStyleIdx="14" presStyleCnt="19"/>
      <dgm:spPr/>
    </dgm:pt>
    <dgm:pt modelId="{9C0A3193-688E-B94F-AB65-019FBFC0C6BF}" type="pres">
      <dgm:prSet presAssocID="{3BBBF192-25DB-E945-B17E-8DD484908C58}" presName="c16" presStyleLbl="node1" presStyleIdx="15" presStyleCnt="19"/>
      <dgm:spPr>
        <a:solidFill>
          <a:schemeClr val="accent6">
            <a:lumMod val="60000"/>
            <a:lumOff val="40000"/>
          </a:schemeClr>
        </a:solidFill>
      </dgm:spPr>
    </dgm:pt>
    <dgm:pt modelId="{58AC38C7-5AC6-2247-ACF1-C78140268CEB}" type="pres">
      <dgm:prSet presAssocID="{3BBBF192-25DB-E945-B17E-8DD484908C58}" presName="c17" presStyleLbl="node1" presStyleIdx="16" presStyleCnt="19"/>
      <dgm:spPr/>
    </dgm:pt>
    <dgm:pt modelId="{B0B44A7C-6CA4-D043-A56E-F3FFE682D3E2}" type="pres">
      <dgm:prSet presAssocID="{3BBBF192-25DB-E945-B17E-8DD484908C58}" presName="c18" presStyleLbl="node1" presStyleIdx="17" presStyleCnt="19"/>
      <dgm:spPr>
        <a:solidFill>
          <a:schemeClr val="bg1">
            <a:lumMod val="75000"/>
          </a:schemeClr>
        </a:solidFill>
      </dgm:spPr>
    </dgm:pt>
    <dgm:pt modelId="{B0F8EAF0-BF29-C14E-9C67-55ED3801A312}" type="pres">
      <dgm:prSet presAssocID="{AF344B0F-C53D-6048-A20A-B37CF0613F12}" presName="chevronComposite1" presStyleCnt="0"/>
      <dgm:spPr/>
    </dgm:pt>
    <dgm:pt modelId="{F6B4A666-D885-EC40-B2B5-4A4DB194C1E7}" type="pres">
      <dgm:prSet presAssocID="{AF344B0F-C53D-6048-A20A-B37CF0613F12}" presName="chevron1" presStyleLbl="sibTrans2D1" presStyleIdx="0" presStyleCnt="2"/>
      <dgm:spPr/>
    </dgm:pt>
    <dgm:pt modelId="{9E7EC502-5E43-7C4E-A393-46FB1A58924B}" type="pres">
      <dgm:prSet presAssocID="{AF344B0F-C53D-6048-A20A-B37CF0613F12}" presName="spChevron1" presStyleCnt="0"/>
      <dgm:spPr/>
    </dgm:pt>
    <dgm:pt modelId="{2BA96323-C514-044A-8527-61A4D9732480}" type="pres">
      <dgm:prSet presAssocID="{AF344B0F-C53D-6048-A20A-B37CF0613F12}" presName="overlap" presStyleCnt="0"/>
      <dgm:spPr/>
    </dgm:pt>
    <dgm:pt modelId="{FB57A90D-F2B6-1841-983D-0BD4257CB192}" type="pres">
      <dgm:prSet presAssocID="{AF344B0F-C53D-6048-A20A-B37CF0613F12}" presName="chevronComposite2" presStyleCnt="0"/>
      <dgm:spPr/>
    </dgm:pt>
    <dgm:pt modelId="{4AEB9FA5-CFE7-E242-9D61-4647267F65AB}" type="pres">
      <dgm:prSet presAssocID="{AF344B0F-C53D-6048-A20A-B37CF0613F12}" presName="chevron2" presStyleLbl="sibTrans2D1" presStyleIdx="1" presStyleCnt="2"/>
      <dgm:spPr/>
    </dgm:pt>
    <dgm:pt modelId="{39583875-8DE5-874A-9595-FCFFB7AA1E63}" type="pres">
      <dgm:prSet presAssocID="{AF344B0F-C53D-6048-A20A-B37CF0613F12}" presName="spChevron2" presStyleCnt="0"/>
      <dgm:spPr/>
    </dgm:pt>
    <dgm:pt modelId="{4444CDF6-84D4-7E47-868A-83E82B6EA8AC}" type="pres">
      <dgm:prSet presAssocID="{C7BD0C5B-54FC-0C49-A24B-28C244B84F6C}" presName="last" presStyleCnt="0"/>
      <dgm:spPr/>
    </dgm:pt>
    <dgm:pt modelId="{7BF9C008-A4CB-C44D-9935-CE97DEFB05CC}" type="pres">
      <dgm:prSet presAssocID="{C7BD0C5B-54FC-0C49-A24B-28C244B84F6C}" presName="circleTx" presStyleLbl="node1" presStyleIdx="18" presStyleCnt="19"/>
      <dgm:spPr/>
    </dgm:pt>
    <dgm:pt modelId="{6D5A1E3D-E901-924A-96ED-EFF28880FC76}" type="pres">
      <dgm:prSet presAssocID="{C7BD0C5B-54FC-0C49-A24B-28C244B84F6C}" presName="spN" presStyleCnt="0"/>
      <dgm:spPr/>
    </dgm:pt>
  </dgm:ptLst>
  <dgm:cxnLst>
    <dgm:cxn modelId="{D6E67655-B35A-9148-9D41-53E4BEAFD200}" type="presOf" srcId="{3BBBF192-25DB-E945-B17E-8DD484908C58}" destId="{29F54653-248A-A443-BD72-8AC90102EBAB}" srcOrd="0" destOrd="0" presId="urn:microsoft.com/office/officeart/2009/3/layout/RandomtoResultProcess"/>
    <dgm:cxn modelId="{FE1D3F56-D2A0-914D-A055-F942E67B678C}" type="presOf" srcId="{9F28D16E-A6D3-6447-BA96-FB23FCF82B6D}" destId="{6DDD378E-EC29-0A49-9E24-F67A87504AF1}" srcOrd="0" destOrd="0" presId="urn:microsoft.com/office/officeart/2009/3/layout/RandomtoResultProcess"/>
    <dgm:cxn modelId="{CBEAF793-C42A-454C-A670-7680D5E76CE4}" srcId="{9F28D16E-A6D3-6447-BA96-FB23FCF82B6D}" destId="{C7BD0C5B-54FC-0C49-A24B-28C244B84F6C}" srcOrd="1" destOrd="0" parTransId="{6DED1E91-AD2E-D749-8CC1-047EECDCF461}" sibTransId="{0FDEABC3-3D76-DC45-9B44-04E5C0A5F31B}"/>
    <dgm:cxn modelId="{C70AD6A2-176F-ED44-9C4B-495DF221B787}" srcId="{9F28D16E-A6D3-6447-BA96-FB23FCF82B6D}" destId="{3BBBF192-25DB-E945-B17E-8DD484908C58}" srcOrd="0" destOrd="0" parTransId="{ABA470BF-7512-6E4A-8816-DA15BB3CD846}" sibTransId="{AF344B0F-C53D-6048-A20A-B37CF0613F12}"/>
    <dgm:cxn modelId="{BAE0E5ED-E205-C44C-9DF0-DAF2DD91B275}" type="presOf" srcId="{C7BD0C5B-54FC-0C49-A24B-28C244B84F6C}" destId="{7BF9C008-A4CB-C44D-9935-CE97DEFB05CC}" srcOrd="0" destOrd="0" presId="urn:microsoft.com/office/officeart/2009/3/layout/RandomtoResultProcess"/>
    <dgm:cxn modelId="{A005ED96-68BE-654E-A8B6-E3BA0EE4322D}" type="presParOf" srcId="{6DDD378E-EC29-0A49-9E24-F67A87504AF1}" destId="{E7483845-67B1-C84D-A2DA-9883F78D9C3A}" srcOrd="0" destOrd="0" presId="urn:microsoft.com/office/officeart/2009/3/layout/RandomtoResultProcess"/>
    <dgm:cxn modelId="{63B2542D-6090-F846-A24C-9421DA91144E}" type="presParOf" srcId="{E7483845-67B1-C84D-A2DA-9883F78D9C3A}" destId="{29F54653-248A-A443-BD72-8AC90102EBAB}" srcOrd="0" destOrd="0" presId="urn:microsoft.com/office/officeart/2009/3/layout/RandomtoResultProcess"/>
    <dgm:cxn modelId="{EB3D4393-F98D-7E4C-A4E1-D1F411C0D538}" type="presParOf" srcId="{E7483845-67B1-C84D-A2DA-9883F78D9C3A}" destId="{FDEB3D24-A736-EC4E-89E3-A471EDCEC66D}" srcOrd="1" destOrd="0" presId="urn:microsoft.com/office/officeart/2009/3/layout/RandomtoResultProcess"/>
    <dgm:cxn modelId="{DE73C920-19C5-644F-8671-7D175EB38785}" type="presParOf" srcId="{E7483845-67B1-C84D-A2DA-9883F78D9C3A}" destId="{D2557597-225F-3D47-9562-7B82AC650263}" srcOrd="2" destOrd="0" presId="urn:microsoft.com/office/officeart/2009/3/layout/RandomtoResultProcess"/>
    <dgm:cxn modelId="{5CD9B0CF-AF1C-B04B-BFE4-DE13CBD15F1B}" type="presParOf" srcId="{E7483845-67B1-C84D-A2DA-9883F78D9C3A}" destId="{03A36044-95D7-514F-9A9E-99027150FE5D}" srcOrd="3" destOrd="0" presId="urn:microsoft.com/office/officeart/2009/3/layout/RandomtoResultProcess"/>
    <dgm:cxn modelId="{6F1879EA-DB51-AB49-B305-43D2EEDEE7E5}" type="presParOf" srcId="{E7483845-67B1-C84D-A2DA-9883F78D9C3A}" destId="{62BACE1C-8174-3046-8FE0-0E7418A085CE}" srcOrd="4" destOrd="0" presId="urn:microsoft.com/office/officeart/2009/3/layout/RandomtoResultProcess"/>
    <dgm:cxn modelId="{D9C7E162-FCE1-9B4B-B082-256A53CE5625}" type="presParOf" srcId="{E7483845-67B1-C84D-A2DA-9883F78D9C3A}" destId="{886D4BCC-5431-8A48-9D63-86E628487ACA}" srcOrd="5" destOrd="0" presId="urn:microsoft.com/office/officeart/2009/3/layout/RandomtoResultProcess"/>
    <dgm:cxn modelId="{C41FF0CD-F029-984C-BB9D-9510D0613F4E}" type="presParOf" srcId="{E7483845-67B1-C84D-A2DA-9883F78D9C3A}" destId="{49E46EE6-5B7A-E841-9343-D2F29FE28639}" srcOrd="6" destOrd="0" presId="urn:microsoft.com/office/officeart/2009/3/layout/RandomtoResultProcess"/>
    <dgm:cxn modelId="{D97D300F-4F1D-ED4B-AA3A-FBCAF24BDF33}" type="presParOf" srcId="{E7483845-67B1-C84D-A2DA-9883F78D9C3A}" destId="{C3EED06E-0769-CF40-B99F-419C8137532C}" srcOrd="7" destOrd="0" presId="urn:microsoft.com/office/officeart/2009/3/layout/RandomtoResultProcess"/>
    <dgm:cxn modelId="{EB44C576-AFAC-8642-AD6E-2A6469793125}" type="presParOf" srcId="{E7483845-67B1-C84D-A2DA-9883F78D9C3A}" destId="{526F0CBC-D24E-5A47-9F92-21595A8A143A}" srcOrd="8" destOrd="0" presId="urn:microsoft.com/office/officeart/2009/3/layout/RandomtoResultProcess"/>
    <dgm:cxn modelId="{730765C3-D620-2645-A88F-783C09747305}" type="presParOf" srcId="{E7483845-67B1-C84D-A2DA-9883F78D9C3A}" destId="{3D02D395-07D5-9F47-BED0-16B106E2F60B}" srcOrd="9" destOrd="0" presId="urn:microsoft.com/office/officeart/2009/3/layout/RandomtoResultProcess"/>
    <dgm:cxn modelId="{B66594BE-5332-1444-B528-B1A7CF973A12}" type="presParOf" srcId="{E7483845-67B1-C84D-A2DA-9883F78D9C3A}" destId="{C0AE5722-D9FC-9F47-B424-E3A3157D9B74}" srcOrd="10" destOrd="0" presId="urn:microsoft.com/office/officeart/2009/3/layout/RandomtoResultProcess"/>
    <dgm:cxn modelId="{36B7676E-E975-5B43-8135-F19CA4DA4BE2}" type="presParOf" srcId="{E7483845-67B1-C84D-A2DA-9883F78D9C3A}" destId="{82DC1A62-09CB-C54C-A974-C2D2C46C58D9}" srcOrd="11" destOrd="0" presId="urn:microsoft.com/office/officeart/2009/3/layout/RandomtoResultProcess"/>
    <dgm:cxn modelId="{6B6880EC-DA71-B647-9818-0898728819E4}" type="presParOf" srcId="{E7483845-67B1-C84D-A2DA-9883F78D9C3A}" destId="{63EB1C01-7A0E-BD4C-8F75-7E47C81947C4}" srcOrd="12" destOrd="0" presId="urn:microsoft.com/office/officeart/2009/3/layout/RandomtoResultProcess"/>
    <dgm:cxn modelId="{2185AEC4-595C-2647-8902-B44CAE197D7F}" type="presParOf" srcId="{E7483845-67B1-C84D-A2DA-9883F78D9C3A}" destId="{5995A1CA-0F98-834E-B0D3-5BA2E8AF567D}" srcOrd="13" destOrd="0" presId="urn:microsoft.com/office/officeart/2009/3/layout/RandomtoResultProcess"/>
    <dgm:cxn modelId="{A14EF084-11E3-FA41-B0AA-5CAAAFDA9DAC}" type="presParOf" srcId="{E7483845-67B1-C84D-A2DA-9883F78D9C3A}" destId="{2CB9D6ED-0473-FD48-9BE2-5B5CDEDA07A0}" srcOrd="14" destOrd="0" presId="urn:microsoft.com/office/officeart/2009/3/layout/RandomtoResultProcess"/>
    <dgm:cxn modelId="{C5F3D9FA-7690-8E43-9219-479E53F97F72}" type="presParOf" srcId="{E7483845-67B1-C84D-A2DA-9883F78D9C3A}" destId="{AF828D87-A2AF-DB44-96A8-C703D2D22386}" srcOrd="15" destOrd="0" presId="urn:microsoft.com/office/officeart/2009/3/layout/RandomtoResultProcess"/>
    <dgm:cxn modelId="{A397E188-13A2-6246-90BD-891FBF69705B}" type="presParOf" srcId="{E7483845-67B1-C84D-A2DA-9883F78D9C3A}" destId="{9C0A3193-688E-B94F-AB65-019FBFC0C6BF}" srcOrd="16" destOrd="0" presId="urn:microsoft.com/office/officeart/2009/3/layout/RandomtoResultProcess"/>
    <dgm:cxn modelId="{7880CE2F-28A1-274B-9820-2AE48B112C2D}" type="presParOf" srcId="{E7483845-67B1-C84D-A2DA-9883F78D9C3A}" destId="{58AC38C7-5AC6-2247-ACF1-C78140268CEB}" srcOrd="17" destOrd="0" presId="urn:microsoft.com/office/officeart/2009/3/layout/RandomtoResultProcess"/>
    <dgm:cxn modelId="{CE8B3F4D-A436-FA4D-B1DD-E22FAC1F170F}" type="presParOf" srcId="{E7483845-67B1-C84D-A2DA-9883F78D9C3A}" destId="{B0B44A7C-6CA4-D043-A56E-F3FFE682D3E2}" srcOrd="18" destOrd="0" presId="urn:microsoft.com/office/officeart/2009/3/layout/RandomtoResultProcess"/>
    <dgm:cxn modelId="{72E54F60-91D4-E041-8DB3-7781CE59CABF}" type="presParOf" srcId="{6DDD378E-EC29-0A49-9E24-F67A87504AF1}" destId="{B0F8EAF0-BF29-C14E-9C67-55ED3801A312}" srcOrd="1" destOrd="0" presId="urn:microsoft.com/office/officeart/2009/3/layout/RandomtoResultProcess"/>
    <dgm:cxn modelId="{9F5B31BE-4BB3-B84C-B321-1ECC9C16FB08}" type="presParOf" srcId="{B0F8EAF0-BF29-C14E-9C67-55ED3801A312}" destId="{F6B4A666-D885-EC40-B2B5-4A4DB194C1E7}" srcOrd="0" destOrd="0" presId="urn:microsoft.com/office/officeart/2009/3/layout/RandomtoResultProcess"/>
    <dgm:cxn modelId="{73706EE4-C99A-0E48-964A-9EC7F43ACCB5}" type="presParOf" srcId="{B0F8EAF0-BF29-C14E-9C67-55ED3801A312}" destId="{9E7EC502-5E43-7C4E-A393-46FB1A58924B}" srcOrd="1" destOrd="0" presId="urn:microsoft.com/office/officeart/2009/3/layout/RandomtoResultProcess"/>
    <dgm:cxn modelId="{CDD2A427-2BFA-CD4D-AF8C-EF8FC596FAC7}" type="presParOf" srcId="{6DDD378E-EC29-0A49-9E24-F67A87504AF1}" destId="{2BA96323-C514-044A-8527-61A4D9732480}" srcOrd="2" destOrd="0" presId="urn:microsoft.com/office/officeart/2009/3/layout/RandomtoResultProcess"/>
    <dgm:cxn modelId="{A8A4F177-B43C-5C46-8AF4-83F507E9ECDF}" type="presParOf" srcId="{6DDD378E-EC29-0A49-9E24-F67A87504AF1}" destId="{FB57A90D-F2B6-1841-983D-0BD4257CB192}" srcOrd="3" destOrd="0" presId="urn:microsoft.com/office/officeart/2009/3/layout/RandomtoResultProcess"/>
    <dgm:cxn modelId="{ADCB3FBD-0619-724A-A423-C6FA90A941AE}" type="presParOf" srcId="{FB57A90D-F2B6-1841-983D-0BD4257CB192}" destId="{4AEB9FA5-CFE7-E242-9D61-4647267F65AB}" srcOrd="0" destOrd="0" presId="urn:microsoft.com/office/officeart/2009/3/layout/RandomtoResultProcess"/>
    <dgm:cxn modelId="{460BDD45-1224-294F-AE13-10E5D0367015}" type="presParOf" srcId="{FB57A90D-F2B6-1841-983D-0BD4257CB192}" destId="{39583875-8DE5-874A-9595-FCFFB7AA1E63}" srcOrd="1" destOrd="0" presId="urn:microsoft.com/office/officeart/2009/3/layout/RandomtoResultProcess"/>
    <dgm:cxn modelId="{0FBD199A-BEC7-BF44-9FCB-3D3FDD24FD98}" type="presParOf" srcId="{6DDD378E-EC29-0A49-9E24-F67A87504AF1}" destId="{4444CDF6-84D4-7E47-868A-83E82B6EA8AC}" srcOrd="4" destOrd="0" presId="urn:microsoft.com/office/officeart/2009/3/layout/RandomtoResultProcess"/>
    <dgm:cxn modelId="{5A6E74BA-43BF-E04B-A2C5-036648EF8374}" type="presParOf" srcId="{4444CDF6-84D4-7E47-868A-83E82B6EA8AC}" destId="{7BF9C008-A4CB-C44D-9935-CE97DEFB05CC}" srcOrd="0" destOrd="0" presId="urn:microsoft.com/office/officeart/2009/3/layout/RandomtoResultProcess"/>
    <dgm:cxn modelId="{E3CE7D69-6F42-EB4D-A3F8-BE36D8B8CDF7}" type="presParOf" srcId="{4444CDF6-84D4-7E47-868A-83E82B6EA8AC}" destId="{6D5A1E3D-E901-924A-96ED-EFF28880FC76}"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28AC02-9A6A-E044-9ECB-4E72631A3A60}" type="doc">
      <dgm:prSet loTypeId="urn:microsoft.com/office/officeart/2005/8/layout/process1" loCatId="" qsTypeId="urn:microsoft.com/office/officeart/2005/8/quickstyle/simple1" qsCatId="simple" csTypeId="urn:microsoft.com/office/officeart/2005/8/colors/colorful5" csCatId="colorful" phldr="1"/>
      <dgm:spPr/>
    </dgm:pt>
    <dgm:pt modelId="{69F7A39B-B09B-D744-A624-2E8F85A20197}">
      <dgm:prSet phldrT="[Text]" custT="1"/>
      <dgm:spPr>
        <a:solidFill>
          <a:schemeClr val="accent1">
            <a:lumMod val="60000"/>
            <a:lumOff val="40000"/>
          </a:schemeClr>
        </a:solidFill>
      </dgm:spPr>
      <dgm:t>
        <a:bodyPr/>
        <a:lstStyle/>
        <a:p>
          <a:pPr rtl="0"/>
          <a:r>
            <a:rPr lang="en-GB" sz="2000"/>
            <a:t>Referral via EDAC </a:t>
          </a:r>
          <a:r>
            <a:rPr lang="en-GB" sz="2000">
              <a:latin typeface="Calibri Light" panose="020F0302020204030204"/>
            </a:rPr>
            <a:t>referral line</a:t>
          </a:r>
          <a:r>
            <a:rPr lang="en-GB" sz="2000"/>
            <a:t>*</a:t>
          </a:r>
        </a:p>
      </dgm:t>
    </dgm:pt>
    <dgm:pt modelId="{C2DFBB51-47C5-374F-90A8-1EDA50BE902E}" type="parTrans" cxnId="{E73C53FB-00D5-AC41-80A9-19C6B0358E6C}">
      <dgm:prSet/>
      <dgm:spPr/>
      <dgm:t>
        <a:bodyPr/>
        <a:lstStyle/>
        <a:p>
          <a:endParaRPr lang="en-GB"/>
        </a:p>
      </dgm:t>
    </dgm:pt>
    <dgm:pt modelId="{2F30F3B4-58A3-9E49-BC4F-D9CF42A327CE}" type="sibTrans" cxnId="{E73C53FB-00D5-AC41-80A9-19C6B0358E6C}">
      <dgm:prSet/>
      <dgm:spPr/>
      <dgm:t>
        <a:bodyPr/>
        <a:lstStyle/>
        <a:p>
          <a:endParaRPr lang="en-GB"/>
        </a:p>
      </dgm:t>
    </dgm:pt>
    <dgm:pt modelId="{F66A15AA-7003-C849-B32F-80A1A412A277}">
      <dgm:prSet phldrT="[Text]" custT="1"/>
      <dgm:spPr>
        <a:solidFill>
          <a:schemeClr val="accent5">
            <a:lumMod val="75000"/>
          </a:schemeClr>
        </a:solidFill>
      </dgm:spPr>
      <dgm:t>
        <a:bodyPr/>
        <a:lstStyle/>
        <a:p>
          <a:r>
            <a:rPr lang="en-GB" sz="2000"/>
            <a:t>EDAC brief assessment</a:t>
          </a:r>
        </a:p>
      </dgm:t>
    </dgm:pt>
    <dgm:pt modelId="{A86D1F97-8BAE-A145-B5A9-9048307C0337}" type="parTrans" cxnId="{607F372A-BA1C-3348-94EF-DB581565A7FE}">
      <dgm:prSet/>
      <dgm:spPr/>
      <dgm:t>
        <a:bodyPr/>
        <a:lstStyle/>
        <a:p>
          <a:endParaRPr lang="en-GB"/>
        </a:p>
      </dgm:t>
    </dgm:pt>
    <dgm:pt modelId="{70E3692F-BF08-EF4A-B89B-48BF7E337DB4}" type="sibTrans" cxnId="{607F372A-BA1C-3348-94EF-DB581565A7FE}">
      <dgm:prSet/>
      <dgm:spPr/>
      <dgm:t>
        <a:bodyPr/>
        <a:lstStyle/>
        <a:p>
          <a:endParaRPr lang="en-GB"/>
        </a:p>
      </dgm:t>
    </dgm:pt>
    <dgm:pt modelId="{25D08B2A-F91E-3748-930A-5E1339D83BF6}">
      <dgm:prSet phldrT="[Text]" custT="1"/>
      <dgm:spPr>
        <a:solidFill>
          <a:schemeClr val="accent6">
            <a:lumMod val="75000"/>
          </a:schemeClr>
        </a:solidFill>
      </dgm:spPr>
      <dgm:t>
        <a:bodyPr/>
        <a:lstStyle/>
        <a:p>
          <a:r>
            <a:rPr lang="en-GB" sz="2000"/>
            <a:t>LMHA treatment</a:t>
          </a:r>
        </a:p>
      </dgm:t>
    </dgm:pt>
    <dgm:pt modelId="{39BE4B04-0066-834F-855E-213C78D185D9}" type="parTrans" cxnId="{E059FA7C-902C-F34E-A987-1E8631A5AA10}">
      <dgm:prSet/>
      <dgm:spPr/>
      <dgm:t>
        <a:bodyPr/>
        <a:lstStyle/>
        <a:p>
          <a:endParaRPr lang="en-GB"/>
        </a:p>
      </dgm:t>
    </dgm:pt>
    <dgm:pt modelId="{306C58DE-FBEF-6F4B-8423-E5A26F50221E}" type="sibTrans" cxnId="{E059FA7C-902C-F34E-A987-1E8631A5AA10}">
      <dgm:prSet/>
      <dgm:spPr/>
      <dgm:t>
        <a:bodyPr/>
        <a:lstStyle/>
        <a:p>
          <a:endParaRPr lang="en-GB"/>
        </a:p>
      </dgm:t>
    </dgm:pt>
    <dgm:pt modelId="{4A29F0A1-0049-CD45-BFF8-202A672BACE2}">
      <dgm:prSet custT="1"/>
      <dgm:spPr>
        <a:solidFill>
          <a:schemeClr val="accent1">
            <a:lumMod val="75000"/>
          </a:schemeClr>
        </a:solidFill>
      </dgm:spPr>
      <dgm:t>
        <a:bodyPr/>
        <a:lstStyle/>
        <a:p>
          <a:r>
            <a:rPr lang="en-GB" sz="2000"/>
            <a:t>EDAC follow up</a:t>
          </a:r>
        </a:p>
      </dgm:t>
    </dgm:pt>
    <dgm:pt modelId="{0F043B0D-A9C7-1D4A-AAB5-6F043E82AAB5}" type="parTrans" cxnId="{5B699E87-3CC2-EF4F-B578-673193D50E2F}">
      <dgm:prSet/>
      <dgm:spPr/>
      <dgm:t>
        <a:bodyPr/>
        <a:lstStyle/>
        <a:p>
          <a:endParaRPr lang="en-GB"/>
        </a:p>
      </dgm:t>
    </dgm:pt>
    <dgm:pt modelId="{1684E050-C09A-2646-9215-728EECC37F7A}" type="sibTrans" cxnId="{5B699E87-3CC2-EF4F-B578-673193D50E2F}">
      <dgm:prSet/>
      <dgm:spPr/>
      <dgm:t>
        <a:bodyPr/>
        <a:lstStyle/>
        <a:p>
          <a:endParaRPr lang="en-GB"/>
        </a:p>
      </dgm:t>
    </dgm:pt>
    <dgm:pt modelId="{1383A300-DB05-AE43-96CD-F01A15F00147}" type="pres">
      <dgm:prSet presAssocID="{8028AC02-9A6A-E044-9ECB-4E72631A3A60}" presName="Name0" presStyleCnt="0">
        <dgm:presLayoutVars>
          <dgm:dir/>
          <dgm:resizeHandles val="exact"/>
        </dgm:presLayoutVars>
      </dgm:prSet>
      <dgm:spPr/>
    </dgm:pt>
    <dgm:pt modelId="{6C9B77B7-FD8C-6B4E-9258-2479CC7E1E2D}" type="pres">
      <dgm:prSet presAssocID="{69F7A39B-B09B-D744-A624-2E8F85A20197}" presName="node" presStyleLbl="node1" presStyleIdx="0" presStyleCnt="4">
        <dgm:presLayoutVars>
          <dgm:bulletEnabled val="1"/>
        </dgm:presLayoutVars>
      </dgm:prSet>
      <dgm:spPr/>
    </dgm:pt>
    <dgm:pt modelId="{2A5D7291-8966-6A43-8762-AF6FA5938904}" type="pres">
      <dgm:prSet presAssocID="{2F30F3B4-58A3-9E49-BC4F-D9CF42A327CE}" presName="sibTrans" presStyleLbl="sibTrans2D1" presStyleIdx="0" presStyleCnt="3"/>
      <dgm:spPr/>
    </dgm:pt>
    <dgm:pt modelId="{20F48908-A9FC-EE48-9809-F4E873F68A2D}" type="pres">
      <dgm:prSet presAssocID="{2F30F3B4-58A3-9E49-BC4F-D9CF42A327CE}" presName="connectorText" presStyleLbl="sibTrans2D1" presStyleIdx="0" presStyleCnt="3"/>
      <dgm:spPr/>
    </dgm:pt>
    <dgm:pt modelId="{3A554DAB-84DE-0940-B68F-73611B0E954F}" type="pres">
      <dgm:prSet presAssocID="{F66A15AA-7003-C849-B32F-80A1A412A277}" presName="node" presStyleLbl="node1" presStyleIdx="1" presStyleCnt="4">
        <dgm:presLayoutVars>
          <dgm:bulletEnabled val="1"/>
        </dgm:presLayoutVars>
      </dgm:prSet>
      <dgm:spPr/>
    </dgm:pt>
    <dgm:pt modelId="{E9A9603E-DB64-CA4F-885F-272A556395C5}" type="pres">
      <dgm:prSet presAssocID="{70E3692F-BF08-EF4A-B89B-48BF7E337DB4}" presName="sibTrans" presStyleLbl="sibTrans2D1" presStyleIdx="1" presStyleCnt="3"/>
      <dgm:spPr/>
    </dgm:pt>
    <dgm:pt modelId="{97C52270-7DF3-704C-9198-7BAF1DBDF8A9}" type="pres">
      <dgm:prSet presAssocID="{70E3692F-BF08-EF4A-B89B-48BF7E337DB4}" presName="connectorText" presStyleLbl="sibTrans2D1" presStyleIdx="1" presStyleCnt="3"/>
      <dgm:spPr/>
    </dgm:pt>
    <dgm:pt modelId="{43D16088-875D-7F4A-9603-9069B4E9247E}" type="pres">
      <dgm:prSet presAssocID="{25D08B2A-F91E-3748-930A-5E1339D83BF6}" presName="node" presStyleLbl="node1" presStyleIdx="2" presStyleCnt="4">
        <dgm:presLayoutVars>
          <dgm:bulletEnabled val="1"/>
        </dgm:presLayoutVars>
      </dgm:prSet>
      <dgm:spPr/>
    </dgm:pt>
    <dgm:pt modelId="{B2E21A56-C2BF-194D-B8D0-ABD737024436}" type="pres">
      <dgm:prSet presAssocID="{306C58DE-FBEF-6F4B-8423-E5A26F50221E}" presName="sibTrans" presStyleLbl="sibTrans2D1" presStyleIdx="2" presStyleCnt="3"/>
      <dgm:spPr/>
    </dgm:pt>
    <dgm:pt modelId="{DE229497-F6B9-D74F-96B1-33CC5DE5C697}" type="pres">
      <dgm:prSet presAssocID="{306C58DE-FBEF-6F4B-8423-E5A26F50221E}" presName="connectorText" presStyleLbl="sibTrans2D1" presStyleIdx="2" presStyleCnt="3"/>
      <dgm:spPr/>
    </dgm:pt>
    <dgm:pt modelId="{573FFD8F-D8B7-3C49-8139-68EF23E6BDF2}" type="pres">
      <dgm:prSet presAssocID="{4A29F0A1-0049-CD45-BFF8-202A672BACE2}" presName="node" presStyleLbl="node1" presStyleIdx="3" presStyleCnt="4">
        <dgm:presLayoutVars>
          <dgm:bulletEnabled val="1"/>
        </dgm:presLayoutVars>
      </dgm:prSet>
      <dgm:spPr/>
    </dgm:pt>
  </dgm:ptLst>
  <dgm:cxnLst>
    <dgm:cxn modelId="{607F372A-BA1C-3348-94EF-DB581565A7FE}" srcId="{8028AC02-9A6A-E044-9ECB-4E72631A3A60}" destId="{F66A15AA-7003-C849-B32F-80A1A412A277}" srcOrd="1" destOrd="0" parTransId="{A86D1F97-8BAE-A145-B5A9-9048307C0337}" sibTransId="{70E3692F-BF08-EF4A-B89B-48BF7E337DB4}"/>
    <dgm:cxn modelId="{A0D1CB42-4A11-0B4C-AB63-BF9312406897}" type="presOf" srcId="{2F30F3B4-58A3-9E49-BC4F-D9CF42A327CE}" destId="{20F48908-A9FC-EE48-9809-F4E873F68A2D}" srcOrd="1" destOrd="0" presId="urn:microsoft.com/office/officeart/2005/8/layout/process1"/>
    <dgm:cxn modelId="{DE46AA5D-CE1D-9046-8F11-F8F958DB0F1A}" type="presOf" srcId="{25D08B2A-F91E-3748-930A-5E1339D83BF6}" destId="{43D16088-875D-7F4A-9603-9069B4E9247E}" srcOrd="0" destOrd="0" presId="urn:microsoft.com/office/officeart/2005/8/layout/process1"/>
    <dgm:cxn modelId="{A0FBEB64-A822-4543-BE4A-7D3A97C9576A}" type="presOf" srcId="{306C58DE-FBEF-6F4B-8423-E5A26F50221E}" destId="{B2E21A56-C2BF-194D-B8D0-ABD737024436}" srcOrd="0" destOrd="0" presId="urn:microsoft.com/office/officeart/2005/8/layout/process1"/>
    <dgm:cxn modelId="{B5796365-2952-C94F-8371-D31C4734AA9E}" type="presOf" srcId="{306C58DE-FBEF-6F4B-8423-E5A26F50221E}" destId="{DE229497-F6B9-D74F-96B1-33CC5DE5C697}" srcOrd="1" destOrd="0" presId="urn:microsoft.com/office/officeart/2005/8/layout/process1"/>
    <dgm:cxn modelId="{EAC5E871-B968-7D44-B272-AA7C3BEF4E6D}" type="presOf" srcId="{2F30F3B4-58A3-9E49-BC4F-D9CF42A327CE}" destId="{2A5D7291-8966-6A43-8762-AF6FA5938904}" srcOrd="0" destOrd="0" presId="urn:microsoft.com/office/officeart/2005/8/layout/process1"/>
    <dgm:cxn modelId="{045F4D72-13E9-5646-B040-5D5914FD4424}" type="presOf" srcId="{4A29F0A1-0049-CD45-BFF8-202A672BACE2}" destId="{573FFD8F-D8B7-3C49-8139-68EF23E6BDF2}" srcOrd="0" destOrd="0" presId="urn:microsoft.com/office/officeart/2005/8/layout/process1"/>
    <dgm:cxn modelId="{E059FA7C-902C-F34E-A987-1E8631A5AA10}" srcId="{8028AC02-9A6A-E044-9ECB-4E72631A3A60}" destId="{25D08B2A-F91E-3748-930A-5E1339D83BF6}" srcOrd="2" destOrd="0" parTransId="{39BE4B04-0066-834F-855E-213C78D185D9}" sibTransId="{306C58DE-FBEF-6F4B-8423-E5A26F50221E}"/>
    <dgm:cxn modelId="{5B699E87-3CC2-EF4F-B578-673193D50E2F}" srcId="{8028AC02-9A6A-E044-9ECB-4E72631A3A60}" destId="{4A29F0A1-0049-CD45-BFF8-202A672BACE2}" srcOrd="3" destOrd="0" parTransId="{0F043B0D-A9C7-1D4A-AAB5-6F043E82AAB5}" sibTransId="{1684E050-C09A-2646-9215-728EECC37F7A}"/>
    <dgm:cxn modelId="{1EC4DB90-0260-2248-A93B-584D67D665A1}" type="presOf" srcId="{70E3692F-BF08-EF4A-B89B-48BF7E337DB4}" destId="{E9A9603E-DB64-CA4F-885F-272A556395C5}" srcOrd="0" destOrd="0" presId="urn:microsoft.com/office/officeart/2005/8/layout/process1"/>
    <dgm:cxn modelId="{C70A73B9-5098-364A-947B-20448FCDC2D8}" type="presOf" srcId="{F66A15AA-7003-C849-B32F-80A1A412A277}" destId="{3A554DAB-84DE-0940-B68F-73611B0E954F}" srcOrd="0" destOrd="0" presId="urn:microsoft.com/office/officeart/2005/8/layout/process1"/>
    <dgm:cxn modelId="{1EEADFB9-4DD8-DA4B-9B5C-ABAFFFA75F99}" type="presOf" srcId="{8028AC02-9A6A-E044-9ECB-4E72631A3A60}" destId="{1383A300-DB05-AE43-96CD-F01A15F00147}" srcOrd="0" destOrd="0" presId="urn:microsoft.com/office/officeart/2005/8/layout/process1"/>
    <dgm:cxn modelId="{41EC07BB-53E2-FA4B-AB32-B914867B587D}" type="presOf" srcId="{70E3692F-BF08-EF4A-B89B-48BF7E337DB4}" destId="{97C52270-7DF3-704C-9198-7BAF1DBDF8A9}" srcOrd="1" destOrd="0" presId="urn:microsoft.com/office/officeart/2005/8/layout/process1"/>
    <dgm:cxn modelId="{886C07BD-D392-0F48-BF54-EA5DA901C548}" type="presOf" srcId="{69F7A39B-B09B-D744-A624-2E8F85A20197}" destId="{6C9B77B7-FD8C-6B4E-9258-2479CC7E1E2D}" srcOrd="0" destOrd="0" presId="urn:microsoft.com/office/officeart/2005/8/layout/process1"/>
    <dgm:cxn modelId="{E73C53FB-00D5-AC41-80A9-19C6B0358E6C}" srcId="{8028AC02-9A6A-E044-9ECB-4E72631A3A60}" destId="{69F7A39B-B09B-D744-A624-2E8F85A20197}" srcOrd="0" destOrd="0" parTransId="{C2DFBB51-47C5-374F-90A8-1EDA50BE902E}" sibTransId="{2F30F3B4-58A3-9E49-BC4F-D9CF42A327CE}"/>
    <dgm:cxn modelId="{BCD9A49D-63F7-4D40-B61F-ADF0975C2C34}" type="presParOf" srcId="{1383A300-DB05-AE43-96CD-F01A15F00147}" destId="{6C9B77B7-FD8C-6B4E-9258-2479CC7E1E2D}" srcOrd="0" destOrd="0" presId="urn:microsoft.com/office/officeart/2005/8/layout/process1"/>
    <dgm:cxn modelId="{F836C7FB-2460-DE47-A222-575EAAF543F7}" type="presParOf" srcId="{1383A300-DB05-AE43-96CD-F01A15F00147}" destId="{2A5D7291-8966-6A43-8762-AF6FA5938904}" srcOrd="1" destOrd="0" presId="urn:microsoft.com/office/officeart/2005/8/layout/process1"/>
    <dgm:cxn modelId="{237CE534-3509-F44F-81F2-FCAE5FEA936A}" type="presParOf" srcId="{2A5D7291-8966-6A43-8762-AF6FA5938904}" destId="{20F48908-A9FC-EE48-9809-F4E873F68A2D}" srcOrd="0" destOrd="0" presId="urn:microsoft.com/office/officeart/2005/8/layout/process1"/>
    <dgm:cxn modelId="{676ADA95-E5FA-864F-916B-E784B88ABEE3}" type="presParOf" srcId="{1383A300-DB05-AE43-96CD-F01A15F00147}" destId="{3A554DAB-84DE-0940-B68F-73611B0E954F}" srcOrd="2" destOrd="0" presId="urn:microsoft.com/office/officeart/2005/8/layout/process1"/>
    <dgm:cxn modelId="{45791222-CBCC-2644-AA55-B667A5ECF13D}" type="presParOf" srcId="{1383A300-DB05-AE43-96CD-F01A15F00147}" destId="{E9A9603E-DB64-CA4F-885F-272A556395C5}" srcOrd="3" destOrd="0" presId="urn:microsoft.com/office/officeart/2005/8/layout/process1"/>
    <dgm:cxn modelId="{80C71A43-8416-DB40-B631-64EE4E6A606A}" type="presParOf" srcId="{E9A9603E-DB64-CA4F-885F-272A556395C5}" destId="{97C52270-7DF3-704C-9198-7BAF1DBDF8A9}" srcOrd="0" destOrd="0" presId="urn:microsoft.com/office/officeart/2005/8/layout/process1"/>
    <dgm:cxn modelId="{E8F6A84E-A1B2-F54D-8CAF-4F6EB5A960A1}" type="presParOf" srcId="{1383A300-DB05-AE43-96CD-F01A15F00147}" destId="{43D16088-875D-7F4A-9603-9069B4E9247E}" srcOrd="4" destOrd="0" presId="urn:microsoft.com/office/officeart/2005/8/layout/process1"/>
    <dgm:cxn modelId="{A691F77C-D85F-CE45-B63E-3C24245EB4BB}" type="presParOf" srcId="{1383A300-DB05-AE43-96CD-F01A15F00147}" destId="{B2E21A56-C2BF-194D-B8D0-ABD737024436}" srcOrd="5" destOrd="0" presId="urn:microsoft.com/office/officeart/2005/8/layout/process1"/>
    <dgm:cxn modelId="{C0CE68B0-D464-EA41-9470-88A8D94E158B}" type="presParOf" srcId="{B2E21A56-C2BF-194D-B8D0-ABD737024436}" destId="{DE229497-F6B9-D74F-96B1-33CC5DE5C697}" srcOrd="0" destOrd="0" presId="urn:microsoft.com/office/officeart/2005/8/layout/process1"/>
    <dgm:cxn modelId="{A07B224F-0354-7245-ADE2-9628DEE29A38}" type="presParOf" srcId="{1383A300-DB05-AE43-96CD-F01A15F00147}" destId="{573FFD8F-D8B7-3C49-8139-68EF23E6BDF2}"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C2CA66-17F5-4341-95C3-54D9EA26955B}"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GB"/>
        </a:p>
      </dgm:t>
    </dgm:pt>
    <dgm:pt modelId="{5629CA66-04EC-4F43-9EE0-921BF05E6E16}">
      <dgm:prSet phldrT="[Text]" custT="1"/>
      <dgm:spPr/>
      <dgm:t>
        <a:bodyPr/>
        <a:lstStyle/>
        <a:p>
          <a:r>
            <a:rPr lang="en-GB" sz="4000"/>
            <a:t>Nope!</a:t>
          </a:r>
        </a:p>
      </dgm:t>
    </dgm:pt>
    <dgm:pt modelId="{CEA909FE-C492-1142-9685-6590DF544B13}" type="parTrans" cxnId="{B8ED5DBF-01C3-004E-91C8-B388E75EBD3F}">
      <dgm:prSet/>
      <dgm:spPr/>
      <dgm:t>
        <a:bodyPr/>
        <a:lstStyle/>
        <a:p>
          <a:endParaRPr lang="en-GB" sz="1700"/>
        </a:p>
      </dgm:t>
    </dgm:pt>
    <dgm:pt modelId="{7161C42E-7B1F-2F45-B1E9-08EFAFA393A6}" type="sibTrans" cxnId="{B8ED5DBF-01C3-004E-91C8-B388E75EBD3F}">
      <dgm:prSet/>
      <dgm:spPr/>
      <dgm:t>
        <a:bodyPr/>
        <a:lstStyle/>
        <a:p>
          <a:endParaRPr lang="en-GB" sz="1700"/>
        </a:p>
      </dgm:t>
    </dgm:pt>
    <dgm:pt modelId="{85BD5727-459E-DB48-B5B3-AC4ED30081E9}">
      <dgm:prSet phldrT="[Text]" custT="1"/>
      <dgm:spPr/>
      <dgm:t>
        <a:bodyPr/>
        <a:lstStyle/>
        <a:p>
          <a:pPr rtl="0">
            <a:buFont typeface="Arial" panose="020B0604020202020204" pitchFamily="34" charset="0"/>
            <a:buChar char="•"/>
          </a:pPr>
          <a:r>
            <a:rPr lang="en-GB" sz="1500"/>
            <a:t>Clinical intervention (although we can support via </a:t>
          </a:r>
          <a:r>
            <a:rPr lang="en-GB" sz="1500">
              <a:latin typeface="Calibri Light" panose="020F0302020204030204"/>
            </a:rPr>
            <a:t>STEP-Consult Service</a:t>
          </a:r>
          <a:r>
            <a:rPr lang="en-GB" sz="1500"/>
            <a:t>)</a:t>
          </a:r>
        </a:p>
      </dgm:t>
    </dgm:pt>
    <dgm:pt modelId="{599D69BC-D97B-7A42-8690-E437C18A1A98}" type="parTrans" cxnId="{CB5060E0-0BCB-8E40-9491-DA99034B052A}">
      <dgm:prSet/>
      <dgm:spPr/>
      <dgm:t>
        <a:bodyPr/>
        <a:lstStyle/>
        <a:p>
          <a:endParaRPr lang="en-GB" sz="1700"/>
        </a:p>
      </dgm:t>
    </dgm:pt>
    <dgm:pt modelId="{37CD5376-1CE7-CD44-869E-CEA2C524AB32}" type="sibTrans" cxnId="{CB5060E0-0BCB-8E40-9491-DA99034B052A}">
      <dgm:prSet/>
      <dgm:spPr/>
      <dgm:t>
        <a:bodyPr/>
        <a:lstStyle/>
        <a:p>
          <a:endParaRPr lang="en-GB" sz="1700"/>
        </a:p>
      </dgm:t>
    </dgm:pt>
    <dgm:pt modelId="{88E46CE0-9473-2347-B690-C528A754E438}">
      <dgm:prSet phldrT="[Text]" custT="1"/>
      <dgm:spPr/>
      <dgm:t>
        <a:bodyPr/>
        <a:lstStyle/>
        <a:p>
          <a:endParaRPr lang="en-GB" sz="1700"/>
        </a:p>
      </dgm:t>
    </dgm:pt>
    <dgm:pt modelId="{5955EAD5-D9D0-F848-82CA-2A4E36B3EC48}" type="parTrans" cxnId="{34566472-54D7-214D-92EB-D4539B9B1FDA}">
      <dgm:prSet/>
      <dgm:spPr/>
      <dgm:t>
        <a:bodyPr/>
        <a:lstStyle/>
        <a:p>
          <a:endParaRPr lang="en-GB" sz="1700"/>
        </a:p>
      </dgm:t>
    </dgm:pt>
    <dgm:pt modelId="{7899C8A7-BB4C-8440-B1DF-49C5C54E9E1D}" type="sibTrans" cxnId="{34566472-54D7-214D-92EB-D4539B9B1FDA}">
      <dgm:prSet/>
      <dgm:spPr/>
      <dgm:t>
        <a:bodyPr/>
        <a:lstStyle/>
        <a:p>
          <a:endParaRPr lang="en-GB" sz="1700"/>
        </a:p>
      </dgm:t>
    </dgm:pt>
    <dgm:pt modelId="{B0FA0BF2-83C2-2C42-A2E7-1AC18C673C5D}">
      <dgm:prSet phldrT="[Text]" custT="1"/>
      <dgm:spPr>
        <a:solidFill>
          <a:schemeClr val="accent1">
            <a:lumMod val="75000"/>
          </a:schemeClr>
        </a:solidFill>
      </dgm:spPr>
      <dgm:t>
        <a:bodyPr/>
        <a:lstStyle/>
        <a:p>
          <a:r>
            <a:rPr lang="en-GB" sz="4000"/>
            <a:t>Yes</a:t>
          </a:r>
        </a:p>
      </dgm:t>
    </dgm:pt>
    <dgm:pt modelId="{2A3BD313-435E-8B46-88C3-07D5111E9953}" type="parTrans" cxnId="{E7F008D8-FB0F-6F41-875C-3771022CFC37}">
      <dgm:prSet/>
      <dgm:spPr/>
      <dgm:t>
        <a:bodyPr/>
        <a:lstStyle/>
        <a:p>
          <a:endParaRPr lang="en-GB" sz="1700"/>
        </a:p>
      </dgm:t>
    </dgm:pt>
    <dgm:pt modelId="{4DD68BB0-0B75-6A4C-99C8-BBD97E8092DE}" type="sibTrans" cxnId="{E7F008D8-FB0F-6F41-875C-3771022CFC37}">
      <dgm:prSet/>
      <dgm:spPr/>
      <dgm:t>
        <a:bodyPr/>
        <a:lstStyle/>
        <a:p>
          <a:endParaRPr lang="en-GB" sz="1700"/>
        </a:p>
      </dgm:t>
    </dgm:pt>
    <dgm:pt modelId="{7BAACB34-E420-B94B-B1F6-C76E6EC950D3}">
      <dgm:prSet phldrT="[Text]" custT="1"/>
      <dgm:spPr/>
      <dgm:t>
        <a:bodyPr/>
        <a:lstStyle/>
        <a:p>
          <a:pPr>
            <a:buFont typeface="Arial" panose="020B0604020202020204" pitchFamily="34" charset="0"/>
            <a:buChar char="•"/>
          </a:pPr>
          <a:r>
            <a:rPr lang="en-GB" sz="1500"/>
            <a:t>A way to begin to better understand help-seeking in your region</a:t>
          </a:r>
        </a:p>
      </dgm:t>
    </dgm:pt>
    <dgm:pt modelId="{69A899E2-17D9-4545-B896-8812DD6992C4}" type="parTrans" cxnId="{096AF7B0-CDAD-F745-9F70-309B64286B6F}">
      <dgm:prSet/>
      <dgm:spPr/>
      <dgm:t>
        <a:bodyPr/>
        <a:lstStyle/>
        <a:p>
          <a:endParaRPr lang="en-GB" sz="1700"/>
        </a:p>
      </dgm:t>
    </dgm:pt>
    <dgm:pt modelId="{9FD5FDC3-762A-B145-8FDC-35FC6EE23B54}" type="sibTrans" cxnId="{096AF7B0-CDAD-F745-9F70-309B64286B6F}">
      <dgm:prSet/>
      <dgm:spPr/>
      <dgm:t>
        <a:bodyPr/>
        <a:lstStyle/>
        <a:p>
          <a:endParaRPr lang="en-GB" sz="1700"/>
        </a:p>
      </dgm:t>
    </dgm:pt>
    <dgm:pt modelId="{12E7B807-3F10-2448-9952-A78EB381977A}">
      <dgm:prSet phldrT="[Text]" custT="1"/>
      <dgm:spPr/>
      <dgm:t>
        <a:bodyPr/>
        <a:lstStyle/>
        <a:p>
          <a:pPr rtl="0">
            <a:buFont typeface="Arial" panose="020B0604020202020204" pitchFamily="34" charset="0"/>
            <a:buChar char="•"/>
          </a:pPr>
          <a:r>
            <a:rPr lang="en-GB" sz="1500" dirty="0"/>
            <a:t>High quality data about referred individuals with FEP, pathways to care and service engagement</a:t>
          </a:r>
        </a:p>
      </dgm:t>
    </dgm:pt>
    <dgm:pt modelId="{5D55FAAF-AA80-F049-BA8B-39D516CA8DDD}" type="parTrans" cxnId="{CE07CC5B-2CF5-794E-81F6-F59315FB5032}">
      <dgm:prSet/>
      <dgm:spPr/>
      <dgm:t>
        <a:bodyPr/>
        <a:lstStyle/>
        <a:p>
          <a:endParaRPr lang="en-GB" sz="1700"/>
        </a:p>
      </dgm:t>
    </dgm:pt>
    <dgm:pt modelId="{F9CF3C46-A2D8-614F-9967-4F61B1125C61}" type="sibTrans" cxnId="{CE07CC5B-2CF5-794E-81F6-F59315FB5032}">
      <dgm:prSet/>
      <dgm:spPr/>
      <dgm:t>
        <a:bodyPr/>
        <a:lstStyle/>
        <a:p>
          <a:endParaRPr lang="en-GB" sz="1700"/>
        </a:p>
      </dgm:t>
    </dgm:pt>
    <dgm:pt modelId="{60EE48BE-9352-024B-A154-7D5ED2C8F5EB}">
      <dgm:prSet phldrT="[Text]" custT="1"/>
      <dgm:spPr/>
      <dgm:t>
        <a:bodyPr/>
        <a:lstStyle/>
        <a:p>
          <a:r>
            <a:rPr lang="en-GB" sz="4000"/>
            <a:t>Not yet</a:t>
          </a:r>
        </a:p>
      </dgm:t>
    </dgm:pt>
    <dgm:pt modelId="{707AF15E-FF28-8D48-AB85-F5CF71138C0B}" type="parTrans" cxnId="{3945731F-4F6F-8841-A89F-F462B386F089}">
      <dgm:prSet/>
      <dgm:spPr/>
      <dgm:t>
        <a:bodyPr/>
        <a:lstStyle/>
        <a:p>
          <a:endParaRPr lang="en-GB" sz="1700"/>
        </a:p>
      </dgm:t>
    </dgm:pt>
    <dgm:pt modelId="{5238CDD4-E6C7-3E41-9D0B-A9265B0AE900}" type="sibTrans" cxnId="{3945731F-4F6F-8841-A89F-F462B386F089}">
      <dgm:prSet/>
      <dgm:spPr/>
      <dgm:t>
        <a:bodyPr/>
        <a:lstStyle/>
        <a:p>
          <a:endParaRPr lang="en-GB" sz="1700"/>
        </a:p>
      </dgm:t>
    </dgm:pt>
    <dgm:pt modelId="{58158D74-6F7F-A945-ACC1-5240D557D93A}">
      <dgm:prSet phldrT="[Text]" custT="1"/>
      <dgm:spPr/>
      <dgm:t>
        <a:bodyPr/>
        <a:lstStyle/>
        <a:p>
          <a:pPr>
            <a:buFont typeface="Arial" panose="020B0604020202020204" pitchFamily="34" charset="0"/>
            <a:buChar char="•"/>
          </a:pPr>
          <a:r>
            <a:rPr lang="en-GB" sz="1500"/>
            <a:t>Changes in care delivery structures or processes</a:t>
          </a:r>
        </a:p>
      </dgm:t>
    </dgm:pt>
    <dgm:pt modelId="{CED01B08-BF37-834C-BB1B-3490F6F3DF93}" type="parTrans" cxnId="{0AA9D80A-A8BF-2345-B6D1-3AB273EE04D3}">
      <dgm:prSet/>
      <dgm:spPr/>
      <dgm:t>
        <a:bodyPr/>
        <a:lstStyle/>
        <a:p>
          <a:endParaRPr lang="en-GB" sz="1700"/>
        </a:p>
      </dgm:t>
    </dgm:pt>
    <dgm:pt modelId="{480C0677-8085-9143-ADDC-4D9F4B192FAA}" type="sibTrans" cxnId="{0AA9D80A-A8BF-2345-B6D1-3AB273EE04D3}">
      <dgm:prSet/>
      <dgm:spPr/>
      <dgm:t>
        <a:bodyPr/>
        <a:lstStyle/>
        <a:p>
          <a:endParaRPr lang="en-GB" sz="1700"/>
        </a:p>
      </dgm:t>
    </dgm:pt>
    <dgm:pt modelId="{5C492D4F-32E3-2344-9C40-1A3DE8C1471B}">
      <dgm:prSet phldrT="[Text]" custT="1"/>
      <dgm:spPr/>
      <dgm:t>
        <a:bodyPr/>
        <a:lstStyle/>
        <a:p>
          <a:pPr>
            <a:buFont typeface="Arial" panose="020B0604020202020204" pitchFamily="34" charset="0"/>
            <a:buChar char="•"/>
          </a:pPr>
          <a:r>
            <a:rPr lang="en-GB" sz="1500"/>
            <a:t>A new service (like STEP)</a:t>
          </a:r>
        </a:p>
      </dgm:t>
    </dgm:pt>
    <dgm:pt modelId="{AC80B03B-E639-5B4A-99F5-2A91ED118F3F}" type="parTrans" cxnId="{5CE52A37-5C66-2C44-B11E-C60A6F9E9CC9}">
      <dgm:prSet/>
      <dgm:spPr/>
      <dgm:t>
        <a:bodyPr/>
        <a:lstStyle/>
        <a:p>
          <a:endParaRPr lang="en-GB" sz="1700"/>
        </a:p>
      </dgm:t>
    </dgm:pt>
    <dgm:pt modelId="{2D490823-C0CD-1640-896D-857B4DCB4DE6}" type="sibTrans" cxnId="{5CE52A37-5C66-2C44-B11E-C60A6F9E9CC9}">
      <dgm:prSet/>
      <dgm:spPr/>
      <dgm:t>
        <a:bodyPr/>
        <a:lstStyle/>
        <a:p>
          <a:endParaRPr lang="en-GB" sz="1700"/>
        </a:p>
      </dgm:t>
    </dgm:pt>
    <dgm:pt modelId="{237CF99A-5F18-AF46-A09C-1CCCBBC28319}">
      <dgm:prSet phldrT="[Text]" custT="1"/>
      <dgm:spPr/>
      <dgm:t>
        <a:bodyPr/>
        <a:lstStyle/>
        <a:p>
          <a:pPr>
            <a:buFont typeface="Arial" panose="020B0604020202020204" pitchFamily="34" charset="0"/>
            <a:buChar char="•"/>
          </a:pPr>
          <a:r>
            <a:rPr lang="en-GB" sz="1500"/>
            <a:t>Support in engagement of patients to increase chances of earlier intervention</a:t>
          </a:r>
        </a:p>
      </dgm:t>
    </dgm:pt>
    <dgm:pt modelId="{1EA2F8A2-1CA6-6F40-98AB-429C445D1677}" type="parTrans" cxnId="{01C53FC0-8B64-C24B-94C3-9C0477447CEF}">
      <dgm:prSet/>
      <dgm:spPr/>
      <dgm:t>
        <a:bodyPr/>
        <a:lstStyle/>
        <a:p>
          <a:endParaRPr lang="en-GB" sz="1700"/>
        </a:p>
      </dgm:t>
    </dgm:pt>
    <dgm:pt modelId="{C349D937-8916-084C-8644-9F2479FE5FAD}" type="sibTrans" cxnId="{01C53FC0-8B64-C24B-94C3-9C0477447CEF}">
      <dgm:prSet/>
      <dgm:spPr/>
      <dgm:t>
        <a:bodyPr/>
        <a:lstStyle/>
        <a:p>
          <a:endParaRPr lang="en-GB" sz="1700"/>
        </a:p>
      </dgm:t>
    </dgm:pt>
    <dgm:pt modelId="{92AEE27B-63A7-2B44-89BA-6AC2CF4FBA2B}">
      <dgm:prSet phldrT="[Text]" custT="1"/>
      <dgm:spPr/>
      <dgm:t>
        <a:bodyPr/>
        <a:lstStyle/>
        <a:p>
          <a:pPr>
            <a:buFont typeface="Arial" panose="020B0604020202020204" pitchFamily="34" charset="0"/>
            <a:buChar char="•"/>
          </a:pPr>
          <a:endParaRPr lang="en-GB" sz="1500"/>
        </a:p>
      </dgm:t>
    </dgm:pt>
    <dgm:pt modelId="{CD651DE2-0F58-5245-86CE-249CEA26059A}" type="parTrans" cxnId="{1C403286-E2BA-7F46-BE0B-07B1EB0A83B8}">
      <dgm:prSet/>
      <dgm:spPr/>
      <dgm:t>
        <a:bodyPr/>
        <a:lstStyle/>
        <a:p>
          <a:endParaRPr lang="en-GB"/>
        </a:p>
      </dgm:t>
    </dgm:pt>
    <dgm:pt modelId="{C1E53CBF-CB92-5B43-B32B-66AB73EF76E7}" type="sibTrans" cxnId="{1C403286-E2BA-7F46-BE0B-07B1EB0A83B8}">
      <dgm:prSet/>
      <dgm:spPr/>
      <dgm:t>
        <a:bodyPr/>
        <a:lstStyle/>
        <a:p>
          <a:endParaRPr lang="en-GB"/>
        </a:p>
      </dgm:t>
    </dgm:pt>
    <dgm:pt modelId="{8829DE3F-5956-2941-9B36-4F032491383D}">
      <dgm:prSet phldrT="[Text]" custT="1"/>
      <dgm:spPr/>
      <dgm:t>
        <a:bodyPr/>
        <a:lstStyle/>
        <a:p>
          <a:pPr>
            <a:buFont typeface="Arial" panose="020B0604020202020204" pitchFamily="34" charset="0"/>
            <a:buChar char="•"/>
          </a:pPr>
          <a:endParaRPr lang="en-GB" sz="1500"/>
        </a:p>
      </dgm:t>
    </dgm:pt>
    <dgm:pt modelId="{DF75B20D-A77B-FB45-95E0-D23AF881134B}" type="parTrans" cxnId="{50032B7B-F812-8E48-AB24-513D54C40B25}">
      <dgm:prSet/>
      <dgm:spPr/>
      <dgm:t>
        <a:bodyPr/>
        <a:lstStyle/>
        <a:p>
          <a:endParaRPr lang="en-GB"/>
        </a:p>
      </dgm:t>
    </dgm:pt>
    <dgm:pt modelId="{3E1442A6-52FC-F54D-87D4-61F4B6FDD3CA}" type="sibTrans" cxnId="{50032B7B-F812-8E48-AB24-513D54C40B25}">
      <dgm:prSet/>
      <dgm:spPr/>
      <dgm:t>
        <a:bodyPr/>
        <a:lstStyle/>
        <a:p>
          <a:endParaRPr lang="en-GB"/>
        </a:p>
      </dgm:t>
    </dgm:pt>
    <dgm:pt modelId="{9567ECB1-CC43-4248-8ABF-76895E38E269}">
      <dgm:prSet phldrT="[Text]" custT="1"/>
      <dgm:spPr/>
      <dgm:t>
        <a:bodyPr/>
        <a:lstStyle/>
        <a:p>
          <a:pPr>
            <a:buFont typeface="Arial" panose="020B0604020202020204" pitchFamily="34" charset="0"/>
            <a:buChar char="•"/>
          </a:pPr>
          <a:endParaRPr lang="en-GB" sz="1500"/>
        </a:p>
      </dgm:t>
    </dgm:pt>
    <dgm:pt modelId="{BF75D9ED-FDF5-E842-844E-D82FF01420B5}" type="parTrans" cxnId="{A5E02709-4D42-E840-83B7-A23685480E61}">
      <dgm:prSet/>
      <dgm:spPr/>
      <dgm:t>
        <a:bodyPr/>
        <a:lstStyle/>
        <a:p>
          <a:endParaRPr lang="en-GB"/>
        </a:p>
      </dgm:t>
    </dgm:pt>
    <dgm:pt modelId="{159057FD-BF70-7145-B8B6-5D47F615D49C}" type="sibTrans" cxnId="{A5E02709-4D42-E840-83B7-A23685480E61}">
      <dgm:prSet/>
      <dgm:spPr/>
      <dgm:t>
        <a:bodyPr/>
        <a:lstStyle/>
        <a:p>
          <a:endParaRPr lang="en-GB"/>
        </a:p>
      </dgm:t>
    </dgm:pt>
    <dgm:pt modelId="{B8DDBD18-B2D1-0A45-8762-21ACC89FCD03}">
      <dgm:prSet phldrT="[Text]" custT="1"/>
      <dgm:spPr/>
      <dgm:t>
        <a:bodyPr/>
        <a:lstStyle/>
        <a:p>
          <a:pPr>
            <a:buFont typeface="Arial" panose="020B0604020202020204" pitchFamily="34" charset="0"/>
            <a:buChar char="•"/>
          </a:pPr>
          <a:r>
            <a:rPr lang="en-GB" sz="1500" dirty="0"/>
            <a:t>Training &amp; Consultation</a:t>
          </a:r>
          <a:br>
            <a:rPr lang="en-GB" sz="1500" dirty="0"/>
          </a:br>
          <a:endParaRPr lang="en-GB" sz="1500" dirty="0"/>
        </a:p>
      </dgm:t>
    </dgm:pt>
    <dgm:pt modelId="{30DDA516-D9AC-D14E-8C06-77FF7954526C}" type="parTrans" cxnId="{E306A699-C313-9340-8496-B175464825C8}">
      <dgm:prSet/>
      <dgm:spPr/>
      <dgm:t>
        <a:bodyPr/>
        <a:lstStyle/>
        <a:p>
          <a:endParaRPr lang="en-GB"/>
        </a:p>
      </dgm:t>
    </dgm:pt>
    <dgm:pt modelId="{C4A03266-49AF-7045-9B25-45F0C9C42E46}" type="sibTrans" cxnId="{E306A699-C313-9340-8496-B175464825C8}">
      <dgm:prSet/>
      <dgm:spPr/>
      <dgm:t>
        <a:bodyPr/>
        <a:lstStyle/>
        <a:p>
          <a:endParaRPr lang="en-GB"/>
        </a:p>
      </dgm:t>
    </dgm:pt>
    <dgm:pt modelId="{9FC61C0A-C434-B246-9524-74E5FB37FCFD}">
      <dgm:prSet phldrT="[Text]" custT="1"/>
      <dgm:spPr/>
      <dgm:t>
        <a:bodyPr/>
        <a:lstStyle/>
        <a:p>
          <a:pPr>
            <a:buFont typeface="Arial" panose="020B0604020202020204" pitchFamily="34" charset="0"/>
            <a:buChar char="•"/>
          </a:pPr>
          <a:endParaRPr lang="en-GB" sz="1500"/>
        </a:p>
      </dgm:t>
    </dgm:pt>
    <dgm:pt modelId="{B3F280BC-7DAC-F548-8009-E6DE39A12326}" type="parTrans" cxnId="{EF679C02-02CD-A745-9418-63202A55EAF4}">
      <dgm:prSet/>
      <dgm:spPr/>
      <dgm:t>
        <a:bodyPr/>
        <a:lstStyle/>
        <a:p>
          <a:endParaRPr lang="en-GB"/>
        </a:p>
      </dgm:t>
    </dgm:pt>
    <dgm:pt modelId="{0CE81EBF-6C81-6049-A734-61026DD5A320}" type="sibTrans" cxnId="{EF679C02-02CD-A745-9418-63202A55EAF4}">
      <dgm:prSet/>
      <dgm:spPr/>
      <dgm:t>
        <a:bodyPr/>
        <a:lstStyle/>
        <a:p>
          <a:endParaRPr lang="en-GB"/>
        </a:p>
      </dgm:t>
    </dgm:pt>
    <dgm:pt modelId="{8384D94B-48DB-4741-8A48-C54E92A6DCAA}">
      <dgm:prSet phldrT="[Text]" custT="1"/>
      <dgm:spPr/>
      <dgm:t>
        <a:bodyPr/>
        <a:lstStyle/>
        <a:p>
          <a:pPr rtl="0">
            <a:buFont typeface="Arial" panose="020B0604020202020204" pitchFamily="34" charset="0"/>
            <a:buChar char="•"/>
          </a:pPr>
          <a:r>
            <a:rPr lang="en-GB" sz="1500" dirty="0"/>
            <a:t>R</a:t>
          </a:r>
          <a:r>
            <a:rPr lang="en-GB" sz="1500" dirty="0">
              <a:latin typeface="Calibri Light" panose="020F0302020204030204"/>
            </a:rPr>
            <a:t>eferral </a:t>
          </a:r>
          <a:r>
            <a:rPr lang="en-GB" sz="1500" dirty="0"/>
            <a:t>line (for psychosis but also other mental health concerns)</a:t>
          </a:r>
        </a:p>
      </dgm:t>
    </dgm:pt>
    <dgm:pt modelId="{59835B5C-B7EB-B74D-B34A-7BBA2BF8DC47}" type="parTrans" cxnId="{2DA96043-E0D9-9D47-A359-26FAB15F96BE}">
      <dgm:prSet/>
      <dgm:spPr/>
      <dgm:t>
        <a:bodyPr/>
        <a:lstStyle/>
        <a:p>
          <a:endParaRPr lang="en-GB"/>
        </a:p>
      </dgm:t>
    </dgm:pt>
    <dgm:pt modelId="{C395A60B-FC5B-CC40-893C-EF696C9D942F}" type="sibTrans" cxnId="{2DA96043-E0D9-9D47-A359-26FAB15F96BE}">
      <dgm:prSet/>
      <dgm:spPr/>
      <dgm:t>
        <a:bodyPr/>
        <a:lstStyle/>
        <a:p>
          <a:endParaRPr lang="en-GB"/>
        </a:p>
      </dgm:t>
    </dgm:pt>
    <dgm:pt modelId="{973A977F-052B-8E4A-A1F6-AE9348B7D05A}">
      <dgm:prSet phldrT="[Text]" custT="1"/>
      <dgm:spPr/>
      <dgm:t>
        <a:bodyPr/>
        <a:lstStyle/>
        <a:p>
          <a:pPr rtl="0">
            <a:buFont typeface="Arial" panose="020B0604020202020204" pitchFamily="34" charset="0"/>
            <a:buChar char="•"/>
          </a:pPr>
          <a:r>
            <a:rPr lang="en-GB" sz="1500"/>
            <a:t>Any sort of interference with established referral and treatment pathways</a:t>
          </a:r>
          <a:r>
            <a:rPr lang="en-GB" sz="1500">
              <a:latin typeface="Calibri Light" panose="020F0302020204030204"/>
            </a:rPr>
            <a:t> </a:t>
          </a:r>
          <a:endParaRPr lang="en-GB" sz="1500"/>
        </a:p>
      </dgm:t>
    </dgm:pt>
    <dgm:pt modelId="{24CEBEC6-9371-214E-A087-6542774673E1}" type="parTrans" cxnId="{2297F4D2-D1E4-074E-B7E8-D197C43FE48F}">
      <dgm:prSet/>
      <dgm:spPr/>
      <dgm:t>
        <a:bodyPr/>
        <a:lstStyle/>
        <a:p>
          <a:endParaRPr lang="en-GB"/>
        </a:p>
      </dgm:t>
    </dgm:pt>
    <dgm:pt modelId="{D5C811D4-4F14-5949-9871-9EBDEEFDC523}" type="sibTrans" cxnId="{2297F4D2-D1E4-074E-B7E8-D197C43FE48F}">
      <dgm:prSet/>
      <dgm:spPr/>
      <dgm:t>
        <a:bodyPr/>
        <a:lstStyle/>
        <a:p>
          <a:endParaRPr lang="en-GB"/>
        </a:p>
      </dgm:t>
    </dgm:pt>
    <dgm:pt modelId="{07518F29-22CE-A14B-8273-0FD6F9538A71}">
      <dgm:prSet phldrT="[Text]" custT="1"/>
      <dgm:spPr/>
      <dgm:t>
        <a:bodyPr/>
        <a:lstStyle/>
        <a:p>
          <a:pPr>
            <a:buFont typeface="Arial" panose="020B0604020202020204" pitchFamily="34" charset="0"/>
            <a:buChar char="•"/>
          </a:pPr>
          <a:endParaRPr lang="en-GB" sz="1500"/>
        </a:p>
      </dgm:t>
    </dgm:pt>
    <dgm:pt modelId="{9FFE8FBC-6B74-D34E-8D3D-0CF433E11831}" type="parTrans" cxnId="{CCA4B3D9-810B-D741-844B-791AE168F40D}">
      <dgm:prSet/>
      <dgm:spPr/>
      <dgm:t>
        <a:bodyPr/>
        <a:lstStyle/>
        <a:p>
          <a:endParaRPr lang="en-GB"/>
        </a:p>
      </dgm:t>
    </dgm:pt>
    <dgm:pt modelId="{1776A6B3-D239-5A42-B00A-CD193F521930}" type="sibTrans" cxnId="{CCA4B3D9-810B-D741-844B-791AE168F40D}">
      <dgm:prSet/>
      <dgm:spPr/>
      <dgm:t>
        <a:bodyPr/>
        <a:lstStyle/>
        <a:p>
          <a:endParaRPr lang="en-GB"/>
        </a:p>
      </dgm:t>
    </dgm:pt>
    <dgm:pt modelId="{760407D3-3AE5-C347-BBBB-5B83A37F5ABA}">
      <dgm:prSet phldrT="[Text]" custT="1"/>
      <dgm:spPr/>
      <dgm:t>
        <a:bodyPr/>
        <a:lstStyle/>
        <a:p>
          <a:pPr>
            <a:buFont typeface="Arial" panose="020B0604020202020204" pitchFamily="34" charset="0"/>
            <a:buChar char="•"/>
          </a:pPr>
          <a:endParaRPr lang="en-GB" sz="1500"/>
        </a:p>
      </dgm:t>
    </dgm:pt>
    <dgm:pt modelId="{AFCD709C-BB3B-CD4A-BEA0-4948FFF4267B}" type="parTrans" cxnId="{6405A86C-6D14-2C4B-B741-3067FEF4A52B}">
      <dgm:prSet/>
      <dgm:spPr/>
      <dgm:t>
        <a:bodyPr/>
        <a:lstStyle/>
        <a:p>
          <a:endParaRPr lang="en-GB"/>
        </a:p>
      </dgm:t>
    </dgm:pt>
    <dgm:pt modelId="{F3CF5B37-8D85-804A-90D9-DC9345552E4C}" type="sibTrans" cxnId="{6405A86C-6D14-2C4B-B741-3067FEF4A52B}">
      <dgm:prSet/>
      <dgm:spPr/>
      <dgm:t>
        <a:bodyPr/>
        <a:lstStyle/>
        <a:p>
          <a:endParaRPr lang="en-GB"/>
        </a:p>
      </dgm:t>
    </dgm:pt>
    <dgm:pt modelId="{46F98B27-AA23-B24D-A692-D8ED49C44C1D}">
      <dgm:prSet phldrT="[Text]" custT="1"/>
      <dgm:spPr/>
      <dgm:t>
        <a:bodyPr/>
        <a:lstStyle/>
        <a:p>
          <a:pPr>
            <a:buFont typeface="Arial" panose="020B0604020202020204" pitchFamily="34" charset="0"/>
            <a:buChar char="•"/>
          </a:pPr>
          <a:endParaRPr lang="en-GB" sz="1500"/>
        </a:p>
      </dgm:t>
    </dgm:pt>
    <dgm:pt modelId="{E9ABB6AF-F054-3A4C-AA7B-3F7AD664319E}" type="parTrans" cxnId="{EFED6CCD-67F8-6040-B0C3-FA3C0D113A8B}">
      <dgm:prSet/>
      <dgm:spPr/>
      <dgm:t>
        <a:bodyPr/>
        <a:lstStyle/>
        <a:p>
          <a:endParaRPr lang="en-GB"/>
        </a:p>
      </dgm:t>
    </dgm:pt>
    <dgm:pt modelId="{CE8D6E41-CFD8-1744-949F-7DDB8D7CDFDF}" type="sibTrans" cxnId="{EFED6CCD-67F8-6040-B0C3-FA3C0D113A8B}">
      <dgm:prSet/>
      <dgm:spPr/>
      <dgm:t>
        <a:bodyPr/>
        <a:lstStyle/>
        <a:p>
          <a:endParaRPr lang="en-GB"/>
        </a:p>
      </dgm:t>
    </dgm:pt>
    <dgm:pt modelId="{F5B7A5A2-32EA-554C-A840-444EC969CCEC}">
      <dgm:prSet phldrT="[Text]" custT="1"/>
      <dgm:spPr/>
      <dgm:t>
        <a:bodyPr/>
        <a:lstStyle/>
        <a:p>
          <a:pPr>
            <a:buFont typeface="Arial" panose="020B0604020202020204" pitchFamily="34" charset="0"/>
            <a:buChar char="•"/>
          </a:pPr>
          <a:endParaRPr lang="en-GB" sz="1500"/>
        </a:p>
      </dgm:t>
    </dgm:pt>
    <dgm:pt modelId="{D00A55C7-3AB0-8648-B2C4-08F9E82D2CC5}" type="parTrans" cxnId="{6BD95813-583F-0642-883E-AA57527301FF}">
      <dgm:prSet/>
      <dgm:spPr/>
      <dgm:t>
        <a:bodyPr/>
        <a:lstStyle/>
        <a:p>
          <a:endParaRPr lang="en-GB"/>
        </a:p>
      </dgm:t>
    </dgm:pt>
    <dgm:pt modelId="{CDA3FCEF-2002-6A4B-88A5-88EC7FB256B2}" type="sibTrans" cxnId="{6BD95813-583F-0642-883E-AA57527301FF}">
      <dgm:prSet/>
      <dgm:spPr/>
      <dgm:t>
        <a:bodyPr/>
        <a:lstStyle/>
        <a:p>
          <a:endParaRPr lang="en-GB"/>
        </a:p>
      </dgm:t>
    </dgm:pt>
    <dgm:pt modelId="{082C4A6A-D2F1-114C-A4B9-B04463815E8B}">
      <dgm:prSet phldrT="[Text]" custT="1"/>
      <dgm:spPr/>
      <dgm:t>
        <a:bodyPr/>
        <a:lstStyle/>
        <a:p>
          <a:pPr>
            <a:buFont typeface="Arial" panose="020B0604020202020204" pitchFamily="34" charset="0"/>
            <a:buChar char="•"/>
          </a:pPr>
          <a:r>
            <a:rPr lang="en-GB" sz="1500"/>
            <a:t>Outcome measurement of patients treated in your clinics</a:t>
          </a:r>
        </a:p>
      </dgm:t>
    </dgm:pt>
    <dgm:pt modelId="{6ECC1CA8-03AD-7D4F-9C5A-78D68D6EC852}" type="parTrans" cxnId="{82F7882F-D711-EB46-B916-C4B298A7549F}">
      <dgm:prSet/>
      <dgm:spPr/>
      <dgm:t>
        <a:bodyPr/>
        <a:lstStyle/>
        <a:p>
          <a:endParaRPr lang="en-IN"/>
        </a:p>
      </dgm:t>
    </dgm:pt>
    <dgm:pt modelId="{E380ED1B-011A-0548-B93E-81C0DB77540C}" type="sibTrans" cxnId="{82F7882F-D711-EB46-B916-C4B298A7549F}">
      <dgm:prSet/>
      <dgm:spPr/>
      <dgm:t>
        <a:bodyPr/>
        <a:lstStyle/>
        <a:p>
          <a:endParaRPr lang="en-IN"/>
        </a:p>
      </dgm:t>
    </dgm:pt>
    <dgm:pt modelId="{5F49A150-5744-0344-B5B3-98507DBC82BF}" type="pres">
      <dgm:prSet presAssocID="{E6C2CA66-17F5-4341-95C3-54D9EA26955B}" presName="Name0" presStyleCnt="0">
        <dgm:presLayoutVars>
          <dgm:dir/>
          <dgm:animLvl val="lvl"/>
          <dgm:resizeHandles val="exact"/>
        </dgm:presLayoutVars>
      </dgm:prSet>
      <dgm:spPr/>
    </dgm:pt>
    <dgm:pt modelId="{4B108B56-23D7-7046-96C7-FE90480E1BC3}" type="pres">
      <dgm:prSet presAssocID="{5629CA66-04EC-4F43-9EE0-921BF05E6E16}" presName="composite" presStyleCnt="0"/>
      <dgm:spPr/>
    </dgm:pt>
    <dgm:pt modelId="{5B4E9A74-D783-ED48-A330-6C59971D3F67}" type="pres">
      <dgm:prSet presAssocID="{5629CA66-04EC-4F43-9EE0-921BF05E6E16}" presName="parTx" presStyleLbl="alignNode1" presStyleIdx="0" presStyleCnt="3">
        <dgm:presLayoutVars>
          <dgm:chMax val="0"/>
          <dgm:chPref val="0"/>
          <dgm:bulletEnabled val="1"/>
        </dgm:presLayoutVars>
      </dgm:prSet>
      <dgm:spPr/>
    </dgm:pt>
    <dgm:pt modelId="{65DE2E74-B670-3844-9839-9FD6F57DBB9A}" type="pres">
      <dgm:prSet presAssocID="{5629CA66-04EC-4F43-9EE0-921BF05E6E16}" presName="desTx" presStyleLbl="alignAccFollowNode1" presStyleIdx="0" presStyleCnt="3">
        <dgm:presLayoutVars>
          <dgm:bulletEnabled val="1"/>
        </dgm:presLayoutVars>
      </dgm:prSet>
      <dgm:spPr/>
    </dgm:pt>
    <dgm:pt modelId="{983D6AD2-E294-E94A-8895-2280C0707BF0}" type="pres">
      <dgm:prSet presAssocID="{7161C42E-7B1F-2F45-B1E9-08EFAFA393A6}" presName="space" presStyleCnt="0"/>
      <dgm:spPr/>
    </dgm:pt>
    <dgm:pt modelId="{035CCD4E-664A-1142-BB88-21DA5DFDEFA8}" type="pres">
      <dgm:prSet presAssocID="{B0FA0BF2-83C2-2C42-A2E7-1AC18C673C5D}" presName="composite" presStyleCnt="0"/>
      <dgm:spPr/>
    </dgm:pt>
    <dgm:pt modelId="{AE8F5DA5-3115-D340-965F-FE0C96B6042B}" type="pres">
      <dgm:prSet presAssocID="{B0FA0BF2-83C2-2C42-A2E7-1AC18C673C5D}" presName="parTx" presStyleLbl="alignNode1" presStyleIdx="1" presStyleCnt="3" custScaleY="100000">
        <dgm:presLayoutVars>
          <dgm:chMax val="0"/>
          <dgm:chPref val="0"/>
          <dgm:bulletEnabled val="1"/>
        </dgm:presLayoutVars>
      </dgm:prSet>
      <dgm:spPr/>
    </dgm:pt>
    <dgm:pt modelId="{FEC2E64B-E1A8-4C4A-8D40-8BB33BEFFF4D}" type="pres">
      <dgm:prSet presAssocID="{B0FA0BF2-83C2-2C42-A2E7-1AC18C673C5D}" presName="desTx" presStyleLbl="alignAccFollowNode1" presStyleIdx="1" presStyleCnt="3">
        <dgm:presLayoutVars>
          <dgm:bulletEnabled val="1"/>
        </dgm:presLayoutVars>
      </dgm:prSet>
      <dgm:spPr/>
    </dgm:pt>
    <dgm:pt modelId="{0BEF8F94-38F3-D345-B768-8C24749849F8}" type="pres">
      <dgm:prSet presAssocID="{4DD68BB0-0B75-6A4C-99C8-BBD97E8092DE}" presName="space" presStyleCnt="0"/>
      <dgm:spPr/>
    </dgm:pt>
    <dgm:pt modelId="{18394E97-1E6A-A840-837E-9A8221A0AD52}" type="pres">
      <dgm:prSet presAssocID="{60EE48BE-9352-024B-A154-7D5ED2C8F5EB}" presName="composite" presStyleCnt="0"/>
      <dgm:spPr/>
    </dgm:pt>
    <dgm:pt modelId="{274D7100-8F09-F049-ACC6-45288027D2BE}" type="pres">
      <dgm:prSet presAssocID="{60EE48BE-9352-024B-A154-7D5ED2C8F5EB}" presName="parTx" presStyleLbl="alignNode1" presStyleIdx="2" presStyleCnt="3">
        <dgm:presLayoutVars>
          <dgm:chMax val="0"/>
          <dgm:chPref val="0"/>
          <dgm:bulletEnabled val="1"/>
        </dgm:presLayoutVars>
      </dgm:prSet>
      <dgm:spPr/>
    </dgm:pt>
    <dgm:pt modelId="{C0B84655-6912-E04C-8A21-C4FC6CE8B75C}" type="pres">
      <dgm:prSet presAssocID="{60EE48BE-9352-024B-A154-7D5ED2C8F5EB}" presName="desTx" presStyleLbl="alignAccFollowNode1" presStyleIdx="2" presStyleCnt="3">
        <dgm:presLayoutVars>
          <dgm:bulletEnabled val="1"/>
        </dgm:presLayoutVars>
      </dgm:prSet>
      <dgm:spPr/>
    </dgm:pt>
  </dgm:ptLst>
  <dgm:cxnLst>
    <dgm:cxn modelId="{EF679C02-02CD-A745-9418-63202A55EAF4}" srcId="{B0FA0BF2-83C2-2C42-A2E7-1AC18C673C5D}" destId="{9FC61C0A-C434-B246-9524-74E5FB37FCFD}" srcOrd="6" destOrd="0" parTransId="{B3F280BC-7DAC-F548-8009-E6DE39A12326}" sibTransId="{0CE81EBF-6C81-6049-A734-61026DD5A320}"/>
    <dgm:cxn modelId="{B0CE3D08-EE9B-DD43-83A7-73A0517C8B54}" type="presOf" srcId="{12E7B807-3F10-2448-9952-A78EB381977A}" destId="{FEC2E64B-E1A8-4C4A-8D40-8BB33BEFFF4D}" srcOrd="0" destOrd="3" presId="urn:microsoft.com/office/officeart/2005/8/layout/hList1"/>
    <dgm:cxn modelId="{A5E02709-4D42-E840-83B7-A23685480E61}" srcId="{5629CA66-04EC-4F43-9EE0-921BF05E6E16}" destId="{9567ECB1-CC43-4248-8ABF-76895E38E269}" srcOrd="2" destOrd="0" parTransId="{BF75D9ED-FDF5-E842-844E-D82FF01420B5}" sibTransId="{159057FD-BF70-7145-B8B6-5D47F615D49C}"/>
    <dgm:cxn modelId="{0AA9D80A-A8BF-2345-B6D1-3AB273EE04D3}" srcId="{60EE48BE-9352-024B-A154-7D5ED2C8F5EB}" destId="{58158D74-6F7F-A945-ACC1-5240D557D93A}" srcOrd="1" destOrd="0" parTransId="{CED01B08-BF37-834C-BB1B-3490F6F3DF93}" sibTransId="{480C0677-8085-9143-ADDC-4D9F4B192FAA}"/>
    <dgm:cxn modelId="{6BD95813-583F-0642-883E-AA57527301FF}" srcId="{60EE48BE-9352-024B-A154-7D5ED2C8F5EB}" destId="{F5B7A5A2-32EA-554C-A840-444EC969CCEC}" srcOrd="0" destOrd="0" parTransId="{D00A55C7-3AB0-8648-B2C4-08F9E82D2CC5}" sibTransId="{CDA3FCEF-2002-6A4B-88A5-88EC7FB256B2}"/>
    <dgm:cxn modelId="{579A7717-D5AA-6D41-9274-A7CDB37BE468}" type="presOf" srcId="{973A977F-052B-8E4A-A1F6-AE9348B7D05A}" destId="{65DE2E74-B670-3844-9839-9FD6F57DBB9A}" srcOrd="0" destOrd="5" presId="urn:microsoft.com/office/officeart/2005/8/layout/hList1"/>
    <dgm:cxn modelId="{3945731F-4F6F-8841-A89F-F462B386F089}" srcId="{E6C2CA66-17F5-4341-95C3-54D9EA26955B}" destId="{60EE48BE-9352-024B-A154-7D5ED2C8F5EB}" srcOrd="2" destOrd="0" parTransId="{707AF15E-FF28-8D48-AB85-F5CF71138C0B}" sibTransId="{5238CDD4-E6C7-3E41-9D0B-A9265B0AE900}"/>
    <dgm:cxn modelId="{5CB64D2E-10D2-774F-9E87-4AEDBE22752F}" type="presOf" srcId="{8384D94B-48DB-4741-8A48-C54E92A6DCAA}" destId="{FEC2E64B-E1A8-4C4A-8D40-8BB33BEFFF4D}" srcOrd="0" destOrd="8" presId="urn:microsoft.com/office/officeart/2005/8/layout/hList1"/>
    <dgm:cxn modelId="{681C692F-C0C2-1644-9C8C-8BF634F322CF}" type="presOf" srcId="{5C492D4F-32E3-2344-9C40-1A3DE8C1471B}" destId="{65DE2E74-B670-3844-9839-9FD6F57DBB9A}" srcOrd="0" destOrd="3" presId="urn:microsoft.com/office/officeart/2005/8/layout/hList1"/>
    <dgm:cxn modelId="{82F7882F-D711-EB46-B916-C4B298A7549F}" srcId="{60EE48BE-9352-024B-A154-7D5ED2C8F5EB}" destId="{082C4A6A-D2F1-114C-A4B9-B04463815E8B}" srcOrd="2" destOrd="0" parTransId="{6ECC1CA8-03AD-7D4F-9C5A-78D68D6EC852}" sibTransId="{E380ED1B-011A-0548-B93E-81C0DB77540C}"/>
    <dgm:cxn modelId="{BF07EB34-51BD-EA4D-B9CE-C7F0DFD8D356}" type="presOf" srcId="{9FC61C0A-C434-B246-9524-74E5FB37FCFD}" destId="{FEC2E64B-E1A8-4C4A-8D40-8BB33BEFFF4D}" srcOrd="0" destOrd="6" presId="urn:microsoft.com/office/officeart/2005/8/layout/hList1"/>
    <dgm:cxn modelId="{FD2D1635-9617-F044-A737-725FC241577B}" type="presOf" srcId="{9567ECB1-CC43-4248-8ABF-76895E38E269}" destId="{65DE2E74-B670-3844-9839-9FD6F57DBB9A}" srcOrd="0" destOrd="2" presId="urn:microsoft.com/office/officeart/2005/8/layout/hList1"/>
    <dgm:cxn modelId="{5CE52A37-5C66-2C44-B11E-C60A6F9E9CC9}" srcId="{5629CA66-04EC-4F43-9EE0-921BF05E6E16}" destId="{5C492D4F-32E3-2344-9C40-1A3DE8C1471B}" srcOrd="3" destOrd="0" parTransId="{AC80B03B-E639-5B4A-99F5-2A91ED118F3F}" sibTransId="{2D490823-C0CD-1640-896D-857B4DCB4DE6}"/>
    <dgm:cxn modelId="{A6C57137-869C-524B-8C4E-B9BDBCA61FA6}" type="presOf" srcId="{60EE48BE-9352-024B-A154-7D5ED2C8F5EB}" destId="{274D7100-8F09-F049-ACC6-45288027D2BE}" srcOrd="0" destOrd="0" presId="urn:microsoft.com/office/officeart/2005/8/layout/hList1"/>
    <dgm:cxn modelId="{2DA96043-E0D9-9D47-A359-26FAB15F96BE}" srcId="{B0FA0BF2-83C2-2C42-A2E7-1AC18C673C5D}" destId="{8384D94B-48DB-4741-8A48-C54E92A6DCAA}" srcOrd="8" destOrd="0" parTransId="{59835B5C-B7EB-B74D-B34A-7BBA2BF8DC47}" sibTransId="{C395A60B-FC5B-CC40-893C-EF696C9D942F}"/>
    <dgm:cxn modelId="{7B7C9745-F7CB-E34E-A7E6-C7AE45EF84C4}" type="presOf" srcId="{F5B7A5A2-32EA-554C-A840-444EC969CCEC}" destId="{C0B84655-6912-E04C-8A21-C4FC6CE8B75C}" srcOrd="0" destOrd="0" presId="urn:microsoft.com/office/officeart/2005/8/layout/hList1"/>
    <dgm:cxn modelId="{37B24B4B-27A6-DA4F-B960-BCF6E0938679}" type="presOf" srcId="{B8DDBD18-B2D1-0A45-8762-21ACC89FCD03}" destId="{FEC2E64B-E1A8-4C4A-8D40-8BB33BEFFF4D}" srcOrd="0" destOrd="7" presId="urn:microsoft.com/office/officeart/2005/8/layout/hList1"/>
    <dgm:cxn modelId="{C6565C52-85AB-564A-BDCC-E2A6E1CEA803}" type="presOf" srcId="{B0FA0BF2-83C2-2C42-A2E7-1AC18C673C5D}" destId="{AE8F5DA5-3115-D340-965F-FE0C96B6042B}" srcOrd="0" destOrd="0" presId="urn:microsoft.com/office/officeart/2005/8/layout/hList1"/>
    <dgm:cxn modelId="{CE331955-894B-C64D-98AC-15F4A38661D0}" type="presOf" srcId="{237CF99A-5F18-AF46-A09C-1CCCBBC28319}" destId="{FEC2E64B-E1A8-4C4A-8D40-8BB33BEFFF4D}" srcOrd="0" destOrd="5" presId="urn:microsoft.com/office/officeart/2005/8/layout/hList1"/>
    <dgm:cxn modelId="{CE07CC5B-2CF5-794E-81F6-F59315FB5032}" srcId="{B0FA0BF2-83C2-2C42-A2E7-1AC18C673C5D}" destId="{12E7B807-3F10-2448-9952-A78EB381977A}" srcOrd="3" destOrd="0" parTransId="{5D55FAAF-AA80-F049-BA8B-39D516CA8DDD}" sibTransId="{F9CF3C46-A2D8-614F-9967-4F61B1125C61}"/>
    <dgm:cxn modelId="{7F982F66-D73E-AA48-AF61-FBEA6B03E575}" type="presOf" srcId="{58158D74-6F7F-A945-ACC1-5240D557D93A}" destId="{C0B84655-6912-E04C-8A21-C4FC6CE8B75C}" srcOrd="0" destOrd="1" presId="urn:microsoft.com/office/officeart/2005/8/layout/hList1"/>
    <dgm:cxn modelId="{6405A86C-6D14-2C4B-B741-3067FEF4A52B}" srcId="{5629CA66-04EC-4F43-9EE0-921BF05E6E16}" destId="{760407D3-3AE5-C347-BBBB-5B83A37F5ABA}" srcOrd="0" destOrd="0" parTransId="{AFCD709C-BB3B-CD4A-BEA0-4948FFF4267B}" sibTransId="{F3CF5B37-8D85-804A-90D9-DC9345552E4C}"/>
    <dgm:cxn modelId="{B9C3F171-F806-7A4D-83D1-E700941BB7FB}" type="presOf" srcId="{760407D3-3AE5-C347-BBBB-5B83A37F5ABA}" destId="{65DE2E74-B670-3844-9839-9FD6F57DBB9A}" srcOrd="0" destOrd="0" presId="urn:microsoft.com/office/officeart/2005/8/layout/hList1"/>
    <dgm:cxn modelId="{34566472-54D7-214D-92EB-D4539B9B1FDA}" srcId="{5629CA66-04EC-4F43-9EE0-921BF05E6E16}" destId="{88E46CE0-9473-2347-B690-C528A754E438}" srcOrd="6" destOrd="0" parTransId="{5955EAD5-D9D0-F848-82CA-2A4E36B3EC48}" sibTransId="{7899C8A7-BB4C-8440-B1DF-49C5C54E9E1D}"/>
    <dgm:cxn modelId="{87493276-AF2D-BF4C-9613-39D11B76B042}" type="presOf" srcId="{5629CA66-04EC-4F43-9EE0-921BF05E6E16}" destId="{5B4E9A74-D783-ED48-A330-6C59971D3F67}" srcOrd="0" destOrd="0" presId="urn:microsoft.com/office/officeart/2005/8/layout/hList1"/>
    <dgm:cxn modelId="{50032B7B-F812-8E48-AB24-513D54C40B25}" srcId="{B0FA0BF2-83C2-2C42-A2E7-1AC18C673C5D}" destId="{8829DE3F-5956-2941-9B36-4F032491383D}" srcOrd="4" destOrd="0" parTransId="{DF75B20D-A77B-FB45-95E0-D23AF881134B}" sibTransId="{3E1442A6-52FC-F54D-87D4-61F4B6FDD3CA}"/>
    <dgm:cxn modelId="{1C403286-E2BA-7F46-BE0B-07B1EB0A83B8}" srcId="{B0FA0BF2-83C2-2C42-A2E7-1AC18C673C5D}" destId="{92AEE27B-63A7-2B44-89BA-6AC2CF4FBA2B}" srcOrd="2" destOrd="0" parTransId="{CD651DE2-0F58-5245-86CE-249CEA26059A}" sibTransId="{C1E53CBF-CB92-5B43-B32B-66AB73EF76E7}"/>
    <dgm:cxn modelId="{E306A699-C313-9340-8496-B175464825C8}" srcId="{B0FA0BF2-83C2-2C42-A2E7-1AC18C673C5D}" destId="{B8DDBD18-B2D1-0A45-8762-21ACC89FCD03}" srcOrd="7" destOrd="0" parTransId="{30DDA516-D9AC-D14E-8C06-77FF7954526C}" sibTransId="{C4A03266-49AF-7045-9B25-45F0C9C42E46}"/>
    <dgm:cxn modelId="{A0D231A3-5A88-0B40-9A5E-C3B3C428C46A}" type="presOf" srcId="{46F98B27-AA23-B24D-A692-D8ED49C44C1D}" destId="{FEC2E64B-E1A8-4C4A-8D40-8BB33BEFFF4D}" srcOrd="0" destOrd="0" presId="urn:microsoft.com/office/officeart/2005/8/layout/hList1"/>
    <dgm:cxn modelId="{AF3764AC-C7EC-A843-A1DB-630BBD3D1C99}" type="presOf" srcId="{E6C2CA66-17F5-4341-95C3-54D9EA26955B}" destId="{5F49A150-5744-0344-B5B3-98507DBC82BF}" srcOrd="0" destOrd="0" presId="urn:microsoft.com/office/officeart/2005/8/layout/hList1"/>
    <dgm:cxn modelId="{096AF7B0-CDAD-F745-9F70-309B64286B6F}" srcId="{B0FA0BF2-83C2-2C42-A2E7-1AC18C673C5D}" destId="{7BAACB34-E420-B94B-B1F6-C76E6EC950D3}" srcOrd="1" destOrd="0" parTransId="{69A899E2-17D9-4545-B896-8812DD6992C4}" sibTransId="{9FD5FDC3-762A-B145-8FDC-35FC6EE23B54}"/>
    <dgm:cxn modelId="{339A2ABC-AD91-BA43-B44D-B2CF21A01CCF}" type="presOf" srcId="{92AEE27B-63A7-2B44-89BA-6AC2CF4FBA2B}" destId="{FEC2E64B-E1A8-4C4A-8D40-8BB33BEFFF4D}" srcOrd="0" destOrd="2" presId="urn:microsoft.com/office/officeart/2005/8/layout/hList1"/>
    <dgm:cxn modelId="{FF4FFABD-59AF-DD4D-9737-66F22324C2E5}" type="presOf" srcId="{7BAACB34-E420-B94B-B1F6-C76E6EC950D3}" destId="{FEC2E64B-E1A8-4C4A-8D40-8BB33BEFFF4D}" srcOrd="0" destOrd="1" presId="urn:microsoft.com/office/officeart/2005/8/layout/hList1"/>
    <dgm:cxn modelId="{CD025FBE-4300-1B4B-A9CA-DD27800CA1EF}" type="presOf" srcId="{85BD5727-459E-DB48-B5B3-AC4ED30081E9}" destId="{65DE2E74-B670-3844-9839-9FD6F57DBB9A}" srcOrd="0" destOrd="1" presId="urn:microsoft.com/office/officeart/2005/8/layout/hList1"/>
    <dgm:cxn modelId="{B8ED5DBF-01C3-004E-91C8-B388E75EBD3F}" srcId="{E6C2CA66-17F5-4341-95C3-54D9EA26955B}" destId="{5629CA66-04EC-4F43-9EE0-921BF05E6E16}" srcOrd="0" destOrd="0" parTransId="{CEA909FE-C492-1142-9685-6590DF544B13}" sibTransId="{7161C42E-7B1F-2F45-B1E9-08EFAFA393A6}"/>
    <dgm:cxn modelId="{01C53FC0-8B64-C24B-94C3-9C0477447CEF}" srcId="{B0FA0BF2-83C2-2C42-A2E7-1AC18C673C5D}" destId="{237CF99A-5F18-AF46-A09C-1CCCBBC28319}" srcOrd="5" destOrd="0" parTransId="{1EA2F8A2-1CA6-6F40-98AB-429C445D1677}" sibTransId="{C349D937-8916-084C-8644-9F2479FE5FAD}"/>
    <dgm:cxn modelId="{F857C7C4-3E5D-574F-BF94-80C7E4431588}" type="presOf" srcId="{07518F29-22CE-A14B-8273-0FD6F9538A71}" destId="{65DE2E74-B670-3844-9839-9FD6F57DBB9A}" srcOrd="0" destOrd="4" presId="urn:microsoft.com/office/officeart/2005/8/layout/hList1"/>
    <dgm:cxn modelId="{EFED6CCD-67F8-6040-B0C3-FA3C0D113A8B}" srcId="{B0FA0BF2-83C2-2C42-A2E7-1AC18C673C5D}" destId="{46F98B27-AA23-B24D-A692-D8ED49C44C1D}" srcOrd="0" destOrd="0" parTransId="{E9ABB6AF-F054-3A4C-AA7B-3F7AD664319E}" sibTransId="{CE8D6E41-CFD8-1744-949F-7DDB8D7CDFDF}"/>
    <dgm:cxn modelId="{2297F4D2-D1E4-074E-B7E8-D197C43FE48F}" srcId="{5629CA66-04EC-4F43-9EE0-921BF05E6E16}" destId="{973A977F-052B-8E4A-A1F6-AE9348B7D05A}" srcOrd="5" destOrd="0" parTransId="{24CEBEC6-9371-214E-A087-6542774673E1}" sibTransId="{D5C811D4-4F14-5949-9871-9EBDEEFDC523}"/>
    <dgm:cxn modelId="{E7F008D8-FB0F-6F41-875C-3771022CFC37}" srcId="{E6C2CA66-17F5-4341-95C3-54D9EA26955B}" destId="{B0FA0BF2-83C2-2C42-A2E7-1AC18C673C5D}" srcOrd="1" destOrd="0" parTransId="{2A3BD313-435E-8B46-88C3-07D5111E9953}" sibTransId="{4DD68BB0-0B75-6A4C-99C8-BBD97E8092DE}"/>
    <dgm:cxn modelId="{CCA4B3D9-810B-D741-844B-791AE168F40D}" srcId="{5629CA66-04EC-4F43-9EE0-921BF05E6E16}" destId="{07518F29-22CE-A14B-8273-0FD6F9538A71}" srcOrd="4" destOrd="0" parTransId="{9FFE8FBC-6B74-D34E-8D3D-0CF433E11831}" sibTransId="{1776A6B3-D239-5A42-B00A-CD193F521930}"/>
    <dgm:cxn modelId="{C1BB2DDA-5260-7949-8E57-3F5CF53D006D}" type="presOf" srcId="{082C4A6A-D2F1-114C-A4B9-B04463815E8B}" destId="{C0B84655-6912-E04C-8A21-C4FC6CE8B75C}" srcOrd="0" destOrd="2" presId="urn:microsoft.com/office/officeart/2005/8/layout/hList1"/>
    <dgm:cxn modelId="{A2E080DB-0BF6-9E42-95F1-ACD68E0D694E}" type="presOf" srcId="{88E46CE0-9473-2347-B690-C528A754E438}" destId="{65DE2E74-B670-3844-9839-9FD6F57DBB9A}" srcOrd="0" destOrd="6" presId="urn:microsoft.com/office/officeart/2005/8/layout/hList1"/>
    <dgm:cxn modelId="{CB5060E0-0BCB-8E40-9491-DA99034B052A}" srcId="{5629CA66-04EC-4F43-9EE0-921BF05E6E16}" destId="{85BD5727-459E-DB48-B5B3-AC4ED30081E9}" srcOrd="1" destOrd="0" parTransId="{599D69BC-D97B-7A42-8690-E437C18A1A98}" sibTransId="{37CD5376-1CE7-CD44-869E-CEA2C524AB32}"/>
    <dgm:cxn modelId="{A625F0F6-BC0F-F047-AC1F-509C52DC4B83}" type="presOf" srcId="{8829DE3F-5956-2941-9B36-4F032491383D}" destId="{FEC2E64B-E1A8-4C4A-8D40-8BB33BEFFF4D}" srcOrd="0" destOrd="4" presId="urn:microsoft.com/office/officeart/2005/8/layout/hList1"/>
    <dgm:cxn modelId="{AD4EB982-375A-F740-AFDA-6C8FDA75A462}" type="presParOf" srcId="{5F49A150-5744-0344-B5B3-98507DBC82BF}" destId="{4B108B56-23D7-7046-96C7-FE90480E1BC3}" srcOrd="0" destOrd="0" presId="urn:microsoft.com/office/officeart/2005/8/layout/hList1"/>
    <dgm:cxn modelId="{D526AC1D-2829-DB4E-9A62-AF8F53EE1C32}" type="presParOf" srcId="{4B108B56-23D7-7046-96C7-FE90480E1BC3}" destId="{5B4E9A74-D783-ED48-A330-6C59971D3F67}" srcOrd="0" destOrd="0" presId="urn:microsoft.com/office/officeart/2005/8/layout/hList1"/>
    <dgm:cxn modelId="{1EBF7743-22F1-1F43-8285-3F9EE0EDAE0E}" type="presParOf" srcId="{4B108B56-23D7-7046-96C7-FE90480E1BC3}" destId="{65DE2E74-B670-3844-9839-9FD6F57DBB9A}" srcOrd="1" destOrd="0" presId="urn:microsoft.com/office/officeart/2005/8/layout/hList1"/>
    <dgm:cxn modelId="{B71BF52D-0FD2-3A43-92F7-E5D4FCCD1E49}" type="presParOf" srcId="{5F49A150-5744-0344-B5B3-98507DBC82BF}" destId="{983D6AD2-E294-E94A-8895-2280C0707BF0}" srcOrd="1" destOrd="0" presId="urn:microsoft.com/office/officeart/2005/8/layout/hList1"/>
    <dgm:cxn modelId="{13EC6ED0-E705-A141-AFCB-21DE9C0B90BB}" type="presParOf" srcId="{5F49A150-5744-0344-B5B3-98507DBC82BF}" destId="{035CCD4E-664A-1142-BB88-21DA5DFDEFA8}" srcOrd="2" destOrd="0" presId="urn:microsoft.com/office/officeart/2005/8/layout/hList1"/>
    <dgm:cxn modelId="{BEF0E338-8506-8648-946C-DE42E6DF9ED4}" type="presParOf" srcId="{035CCD4E-664A-1142-BB88-21DA5DFDEFA8}" destId="{AE8F5DA5-3115-D340-965F-FE0C96B6042B}" srcOrd="0" destOrd="0" presId="urn:microsoft.com/office/officeart/2005/8/layout/hList1"/>
    <dgm:cxn modelId="{1C2B850B-130D-D64B-A2BF-DF63E27C765E}" type="presParOf" srcId="{035CCD4E-664A-1142-BB88-21DA5DFDEFA8}" destId="{FEC2E64B-E1A8-4C4A-8D40-8BB33BEFFF4D}" srcOrd="1" destOrd="0" presId="urn:microsoft.com/office/officeart/2005/8/layout/hList1"/>
    <dgm:cxn modelId="{15F98F86-A744-0040-BCEC-A7D6A3E6AC9C}" type="presParOf" srcId="{5F49A150-5744-0344-B5B3-98507DBC82BF}" destId="{0BEF8F94-38F3-D345-B768-8C24749849F8}" srcOrd="3" destOrd="0" presId="urn:microsoft.com/office/officeart/2005/8/layout/hList1"/>
    <dgm:cxn modelId="{239E6D75-0318-F64B-9293-99795D1B8E8C}" type="presParOf" srcId="{5F49A150-5744-0344-B5B3-98507DBC82BF}" destId="{18394E97-1E6A-A840-837E-9A8221A0AD52}" srcOrd="4" destOrd="0" presId="urn:microsoft.com/office/officeart/2005/8/layout/hList1"/>
    <dgm:cxn modelId="{22D02260-DBD4-7442-AFB0-986628FD6FBD}" type="presParOf" srcId="{18394E97-1E6A-A840-837E-9A8221A0AD52}" destId="{274D7100-8F09-F049-ACC6-45288027D2BE}" srcOrd="0" destOrd="0" presId="urn:microsoft.com/office/officeart/2005/8/layout/hList1"/>
    <dgm:cxn modelId="{9E76400F-ECB8-014A-A419-68498C6BD6B4}" type="presParOf" srcId="{18394E97-1E6A-A840-837E-9A8221A0AD52}" destId="{C0B84655-6912-E04C-8A21-C4FC6CE8B75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D8CA1-C9BF-4341-93CC-5A4282FFDB56}">
      <dsp:nvSpPr>
        <dsp:cNvPr id="0" name=""/>
        <dsp:cNvSpPr/>
      </dsp:nvSpPr>
      <dsp:spPr>
        <a:xfrm rot="5400000">
          <a:off x="1677529" y="1636651"/>
          <a:ext cx="945987" cy="1076972"/>
        </a:xfrm>
        <a:prstGeom prst="bentUpArrow">
          <a:avLst>
            <a:gd name="adj1" fmla="val 32840"/>
            <a:gd name="adj2" fmla="val 25000"/>
            <a:gd name="adj3" fmla="val 3578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26A70-D580-3843-B137-3577BEC6124D}">
      <dsp:nvSpPr>
        <dsp:cNvPr id="0" name=""/>
        <dsp:cNvSpPr/>
      </dsp:nvSpPr>
      <dsp:spPr>
        <a:xfrm>
          <a:off x="0" y="378053"/>
          <a:ext cx="4439259" cy="1114688"/>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kern="1200" dirty="0"/>
            <a:t>To improve outcomes for individuals experiencing symptoms of psychosis by intervening early in illness</a:t>
          </a:r>
          <a:endParaRPr lang="en-GB" sz="2100" b="0" kern="1200" dirty="0"/>
        </a:p>
      </dsp:txBody>
      <dsp:txXfrm>
        <a:off x="54424" y="432477"/>
        <a:ext cx="4330411" cy="1005840"/>
      </dsp:txXfrm>
    </dsp:sp>
    <dsp:sp modelId="{B4F850E2-AC9F-384D-AC12-033E976BD3B7}">
      <dsp:nvSpPr>
        <dsp:cNvPr id="0" name=""/>
        <dsp:cNvSpPr/>
      </dsp:nvSpPr>
      <dsp:spPr>
        <a:xfrm>
          <a:off x="3019385" y="694316"/>
          <a:ext cx="1158222" cy="900940"/>
        </a:xfrm>
        <a:prstGeom prst="rect">
          <a:avLst/>
        </a:prstGeom>
        <a:noFill/>
        <a:ln>
          <a:noFill/>
        </a:ln>
        <a:effectLst/>
      </dsp:spPr>
      <dsp:style>
        <a:lnRef idx="0">
          <a:scrgbClr r="0" g="0" b="0"/>
        </a:lnRef>
        <a:fillRef idx="0">
          <a:scrgbClr r="0" g="0" b="0"/>
        </a:fillRef>
        <a:effectRef idx="0">
          <a:scrgbClr r="0" g="0" b="0"/>
        </a:effectRef>
        <a:fontRef idx="minor"/>
      </dsp:style>
    </dsp:sp>
    <dsp:sp modelId="{6DE99C2D-850C-6447-87CC-EA94C97AAA50}">
      <dsp:nvSpPr>
        <dsp:cNvPr id="0" name=""/>
        <dsp:cNvSpPr/>
      </dsp:nvSpPr>
      <dsp:spPr>
        <a:xfrm rot="5400000">
          <a:off x="2384986" y="2888813"/>
          <a:ext cx="945987" cy="1076972"/>
        </a:xfrm>
        <a:prstGeom prst="bentUpArrow">
          <a:avLst>
            <a:gd name="adj1" fmla="val 32840"/>
            <a:gd name="adj2" fmla="val 25000"/>
            <a:gd name="adj3" fmla="val 35780"/>
          </a:avLst>
        </a:prstGeom>
        <a:solidFill>
          <a:schemeClr val="accent5">
            <a:tint val="50000"/>
            <a:hueOff val="1480059"/>
            <a:satOff val="13016"/>
            <a:lumOff val="147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E823E1-B099-9340-B2CC-41A08D068E72}">
      <dsp:nvSpPr>
        <dsp:cNvPr id="0" name=""/>
        <dsp:cNvSpPr/>
      </dsp:nvSpPr>
      <dsp:spPr>
        <a:xfrm>
          <a:off x="2915694" y="1780063"/>
          <a:ext cx="1592485" cy="1114688"/>
        </a:xfrm>
        <a:prstGeom prst="roundRect">
          <a:avLst>
            <a:gd name="adj" fmla="val 166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Understand</a:t>
          </a:r>
        </a:p>
      </dsp:txBody>
      <dsp:txXfrm>
        <a:off x="2970118" y="1834487"/>
        <a:ext cx="1483637" cy="1005840"/>
      </dsp:txXfrm>
    </dsp:sp>
    <dsp:sp modelId="{42362BC8-01C6-F440-9A99-007E77A0B30F}">
      <dsp:nvSpPr>
        <dsp:cNvPr id="0" name=""/>
        <dsp:cNvSpPr/>
      </dsp:nvSpPr>
      <dsp:spPr>
        <a:xfrm>
          <a:off x="4602858" y="1917684"/>
          <a:ext cx="2661837" cy="90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rtl="0">
            <a:lnSpc>
              <a:spcPct val="90000"/>
            </a:lnSpc>
            <a:spcBef>
              <a:spcPct val="0"/>
            </a:spcBef>
            <a:spcAft>
              <a:spcPct val="15000"/>
            </a:spcAft>
            <a:buNone/>
          </a:pPr>
          <a:r>
            <a:rPr lang="en-US" sz="1500" b="1" kern="1200">
              <a:latin typeface="Calibri Light" panose="020F0302020204030204"/>
            </a:rPr>
            <a:t>Step </a:t>
          </a:r>
          <a:r>
            <a:rPr lang="en-US" sz="1500" b="1" kern="1200"/>
            <a:t>1. </a:t>
          </a:r>
          <a:r>
            <a:rPr lang="en-US" sz="1500" b="0" kern="1200"/>
            <a:t>Develop an </a:t>
          </a:r>
          <a:r>
            <a:rPr lang="en-US" sz="1500" kern="1200"/>
            <a:t>understanding of service operations and processes for people with early psychosis</a:t>
          </a:r>
          <a:r>
            <a:rPr lang="en-US" sz="1500" kern="1200">
              <a:latin typeface="Calibri Light" panose="020F0302020204030204"/>
            </a:rPr>
            <a:t> </a:t>
          </a:r>
          <a:endParaRPr lang="en-GB" sz="1500" b="0" kern="1200">
            <a:latin typeface="Calibri Light" panose="020F0302020204030204"/>
          </a:endParaRPr>
        </a:p>
      </dsp:txBody>
      <dsp:txXfrm>
        <a:off x="4602858" y="1917684"/>
        <a:ext cx="2661837" cy="900940"/>
      </dsp:txXfrm>
    </dsp:sp>
    <dsp:sp modelId="{34B3595B-D390-8743-9928-2B5EC6AC3569}">
      <dsp:nvSpPr>
        <dsp:cNvPr id="0" name=""/>
        <dsp:cNvSpPr/>
      </dsp:nvSpPr>
      <dsp:spPr>
        <a:xfrm>
          <a:off x="3604065" y="3092330"/>
          <a:ext cx="1592485" cy="1114688"/>
        </a:xfrm>
        <a:prstGeom prst="roundRect">
          <a:avLst>
            <a:gd name="adj" fmla="val 1667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Support</a:t>
          </a:r>
        </a:p>
      </dsp:txBody>
      <dsp:txXfrm>
        <a:off x="3658489" y="3146754"/>
        <a:ext cx="1483637" cy="1005840"/>
      </dsp:txXfrm>
    </dsp:sp>
    <dsp:sp modelId="{2D758609-EAA2-6E48-8B1C-C6E086F48484}">
      <dsp:nvSpPr>
        <dsp:cNvPr id="0" name=""/>
        <dsp:cNvSpPr/>
      </dsp:nvSpPr>
      <dsp:spPr>
        <a:xfrm>
          <a:off x="5264339" y="3206452"/>
          <a:ext cx="2351943" cy="957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rtl="0">
            <a:lnSpc>
              <a:spcPct val="90000"/>
            </a:lnSpc>
            <a:spcBef>
              <a:spcPct val="0"/>
            </a:spcBef>
            <a:spcAft>
              <a:spcPct val="15000"/>
            </a:spcAft>
            <a:buNone/>
          </a:pPr>
          <a:r>
            <a:rPr lang="en-US" sz="1500" b="1" i="0" kern="1200">
              <a:latin typeface="Calibri Light" panose="020F0302020204030204"/>
            </a:rPr>
            <a:t>Step 2</a:t>
          </a:r>
          <a:r>
            <a:rPr lang="en-US" sz="1500" b="1" i="0" kern="1200"/>
            <a:t>. </a:t>
          </a:r>
          <a:r>
            <a:rPr lang="en-US" sz="1500" i="0" kern="1200"/>
            <a:t>To provide a suite of clinically relevant tools to help improve early detection and assessment pathways for people experiencing psychosis</a:t>
          </a:r>
          <a:r>
            <a:rPr lang="en-US" sz="1500" i="0" kern="1200">
              <a:latin typeface="Calibri Light" panose="020F0302020204030204"/>
            </a:rPr>
            <a:t> </a:t>
          </a:r>
          <a:endParaRPr lang="en-GB" sz="1500" i="0" kern="1200"/>
        </a:p>
      </dsp:txBody>
      <dsp:txXfrm>
        <a:off x="5264339" y="3206452"/>
        <a:ext cx="2351943" cy="957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54653-248A-A443-BD72-8AC90102EBAB}">
      <dsp:nvSpPr>
        <dsp:cNvPr id="0" name=""/>
        <dsp:cNvSpPr/>
      </dsp:nvSpPr>
      <dsp:spPr>
        <a:xfrm>
          <a:off x="499827" y="1983520"/>
          <a:ext cx="2014485" cy="892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Individual experiences symptoms of psychosis </a:t>
          </a:r>
        </a:p>
      </dsp:txBody>
      <dsp:txXfrm>
        <a:off x="499827" y="1983520"/>
        <a:ext cx="2014485" cy="892551"/>
      </dsp:txXfrm>
    </dsp:sp>
    <dsp:sp modelId="{FDEB3D24-A736-EC4E-89E3-A471EDCEC66D}">
      <dsp:nvSpPr>
        <dsp:cNvPr id="0" name=""/>
        <dsp:cNvSpPr/>
      </dsp:nvSpPr>
      <dsp:spPr>
        <a:xfrm>
          <a:off x="177251" y="1726589"/>
          <a:ext cx="211082" cy="211082"/>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557597-225F-3D47-9562-7B82AC650263}">
      <dsp:nvSpPr>
        <dsp:cNvPr id="0" name=""/>
        <dsp:cNvSpPr/>
      </dsp:nvSpPr>
      <dsp:spPr>
        <a:xfrm>
          <a:off x="325008" y="1431074"/>
          <a:ext cx="211082" cy="211082"/>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A36044-95D7-514F-9A9E-99027150FE5D}">
      <dsp:nvSpPr>
        <dsp:cNvPr id="0" name=""/>
        <dsp:cNvSpPr/>
      </dsp:nvSpPr>
      <dsp:spPr>
        <a:xfrm>
          <a:off x="679627" y="1490177"/>
          <a:ext cx="331700" cy="331700"/>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BACE1C-8174-3046-8FE0-0E7418A085CE}">
      <dsp:nvSpPr>
        <dsp:cNvPr id="0" name=""/>
        <dsp:cNvSpPr/>
      </dsp:nvSpPr>
      <dsp:spPr>
        <a:xfrm>
          <a:off x="975142" y="1165110"/>
          <a:ext cx="211082" cy="211082"/>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6D4BCC-5431-8A48-9D63-86E628487ACA}">
      <dsp:nvSpPr>
        <dsp:cNvPr id="0" name=""/>
        <dsp:cNvSpPr/>
      </dsp:nvSpPr>
      <dsp:spPr>
        <a:xfrm>
          <a:off x="1359312" y="1046904"/>
          <a:ext cx="211082" cy="211082"/>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E46EE6-5B7A-E841-9343-D2F29FE28639}">
      <dsp:nvSpPr>
        <dsp:cNvPr id="0" name=""/>
        <dsp:cNvSpPr/>
      </dsp:nvSpPr>
      <dsp:spPr>
        <a:xfrm>
          <a:off x="1832137" y="1253765"/>
          <a:ext cx="211082" cy="2110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EED06E-0769-CF40-B99F-419C8137532C}">
      <dsp:nvSpPr>
        <dsp:cNvPr id="0" name=""/>
        <dsp:cNvSpPr/>
      </dsp:nvSpPr>
      <dsp:spPr>
        <a:xfrm>
          <a:off x="2127652" y="1401522"/>
          <a:ext cx="331700" cy="331700"/>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F0CBC-D24E-5A47-9F92-21595A8A143A}">
      <dsp:nvSpPr>
        <dsp:cNvPr id="0" name=""/>
        <dsp:cNvSpPr/>
      </dsp:nvSpPr>
      <dsp:spPr>
        <a:xfrm>
          <a:off x="2541373" y="1726589"/>
          <a:ext cx="211082" cy="2110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02D395-07D5-9F47-BED0-16B106E2F60B}">
      <dsp:nvSpPr>
        <dsp:cNvPr id="0" name=""/>
        <dsp:cNvSpPr/>
      </dsp:nvSpPr>
      <dsp:spPr>
        <a:xfrm>
          <a:off x="2718683" y="2051656"/>
          <a:ext cx="211082" cy="211082"/>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AE5722-D9FC-9F47-B424-E3A3157D9B74}">
      <dsp:nvSpPr>
        <dsp:cNvPr id="0" name=""/>
        <dsp:cNvSpPr/>
      </dsp:nvSpPr>
      <dsp:spPr>
        <a:xfrm>
          <a:off x="1182003" y="1431074"/>
          <a:ext cx="542783" cy="5427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DC1A62-09CB-C54C-A974-C2D2C46C58D9}">
      <dsp:nvSpPr>
        <dsp:cNvPr id="0" name=""/>
        <dsp:cNvSpPr/>
      </dsp:nvSpPr>
      <dsp:spPr>
        <a:xfrm>
          <a:off x="29493" y="2554032"/>
          <a:ext cx="211082" cy="211082"/>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EB1C01-7A0E-BD4C-8F75-7E47C81947C4}">
      <dsp:nvSpPr>
        <dsp:cNvPr id="0" name=""/>
        <dsp:cNvSpPr/>
      </dsp:nvSpPr>
      <dsp:spPr>
        <a:xfrm>
          <a:off x="206802" y="2819996"/>
          <a:ext cx="331700" cy="3317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95A1CA-0F98-834E-B0D3-5BA2E8AF567D}">
      <dsp:nvSpPr>
        <dsp:cNvPr id="0" name=""/>
        <dsp:cNvSpPr/>
      </dsp:nvSpPr>
      <dsp:spPr>
        <a:xfrm>
          <a:off x="650075" y="3056408"/>
          <a:ext cx="482474" cy="482474"/>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B9D6ED-0473-FD48-9BE2-5B5CDEDA07A0}">
      <dsp:nvSpPr>
        <dsp:cNvPr id="0" name=""/>
        <dsp:cNvSpPr/>
      </dsp:nvSpPr>
      <dsp:spPr>
        <a:xfrm>
          <a:off x="1270657" y="3440578"/>
          <a:ext cx="211082" cy="211082"/>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28D87-A2AF-DB44-96A8-C703D2D22386}">
      <dsp:nvSpPr>
        <dsp:cNvPr id="0" name=""/>
        <dsp:cNvSpPr/>
      </dsp:nvSpPr>
      <dsp:spPr>
        <a:xfrm>
          <a:off x="1388864" y="3056408"/>
          <a:ext cx="331700" cy="3317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A3193-688E-B94F-AB65-019FBFC0C6BF}">
      <dsp:nvSpPr>
        <dsp:cNvPr id="0" name=""/>
        <dsp:cNvSpPr/>
      </dsp:nvSpPr>
      <dsp:spPr>
        <a:xfrm>
          <a:off x="1684379" y="3470130"/>
          <a:ext cx="211082" cy="211082"/>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AC38C7-5AC6-2247-ACF1-C78140268CEB}">
      <dsp:nvSpPr>
        <dsp:cNvPr id="0" name=""/>
        <dsp:cNvSpPr/>
      </dsp:nvSpPr>
      <dsp:spPr>
        <a:xfrm>
          <a:off x="1950343" y="2997305"/>
          <a:ext cx="482474" cy="482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B44A7C-6CA4-D043-A56E-F3FFE682D3E2}">
      <dsp:nvSpPr>
        <dsp:cNvPr id="0" name=""/>
        <dsp:cNvSpPr/>
      </dsp:nvSpPr>
      <dsp:spPr>
        <a:xfrm>
          <a:off x="2600476" y="2879099"/>
          <a:ext cx="331700" cy="331700"/>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B4A666-D885-EC40-B2B5-4A4DB194C1E7}">
      <dsp:nvSpPr>
        <dsp:cNvPr id="0" name=""/>
        <dsp:cNvSpPr/>
      </dsp:nvSpPr>
      <dsp:spPr>
        <a:xfrm>
          <a:off x="2932177" y="1489685"/>
          <a:ext cx="974158" cy="185977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EB9FA5-CFE7-E242-9D61-4647267F65AB}">
      <dsp:nvSpPr>
        <dsp:cNvPr id="0" name=""/>
        <dsp:cNvSpPr/>
      </dsp:nvSpPr>
      <dsp:spPr>
        <a:xfrm>
          <a:off x="3729216" y="1489685"/>
          <a:ext cx="974158" cy="185977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F9C008-A4CB-C44D-9935-CE97DEFB05CC}">
      <dsp:nvSpPr>
        <dsp:cNvPr id="0" name=""/>
        <dsp:cNvSpPr/>
      </dsp:nvSpPr>
      <dsp:spPr>
        <a:xfrm>
          <a:off x="4809646" y="1335990"/>
          <a:ext cx="2258276" cy="2258276"/>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0">
            <a:lnSpc>
              <a:spcPct val="90000"/>
            </a:lnSpc>
            <a:spcBef>
              <a:spcPct val="0"/>
            </a:spcBef>
            <a:spcAft>
              <a:spcPct val="35000"/>
            </a:spcAft>
            <a:buNone/>
          </a:pPr>
          <a:r>
            <a:rPr lang="en-GB" sz="5000" kern="1200"/>
            <a:t>LMHA</a:t>
          </a:r>
        </a:p>
      </dsp:txBody>
      <dsp:txXfrm>
        <a:off x="5140363" y="1666707"/>
        <a:ext cx="1596842" cy="15968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B77B7-FD8C-6B4E-9258-2479CC7E1E2D}">
      <dsp:nvSpPr>
        <dsp:cNvPr id="0" name=""/>
        <dsp:cNvSpPr/>
      </dsp:nvSpPr>
      <dsp:spPr>
        <a:xfrm>
          <a:off x="7720" y="0"/>
          <a:ext cx="1598164" cy="964215"/>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t>Referral via EDAC </a:t>
          </a:r>
          <a:r>
            <a:rPr lang="en-GB" sz="2000" kern="1200">
              <a:latin typeface="Calibri Light" panose="020F0302020204030204"/>
            </a:rPr>
            <a:t>referral line</a:t>
          </a:r>
          <a:r>
            <a:rPr lang="en-GB" sz="2000" kern="1200"/>
            <a:t>*</a:t>
          </a:r>
        </a:p>
      </dsp:txBody>
      <dsp:txXfrm>
        <a:off x="35961" y="28241"/>
        <a:ext cx="1541682" cy="907733"/>
      </dsp:txXfrm>
    </dsp:sp>
    <dsp:sp modelId="{2A5D7291-8966-6A43-8762-AF6FA5938904}">
      <dsp:nvSpPr>
        <dsp:cNvPr id="0" name=""/>
        <dsp:cNvSpPr/>
      </dsp:nvSpPr>
      <dsp:spPr>
        <a:xfrm>
          <a:off x="1765701" y="283935"/>
          <a:ext cx="338810" cy="39634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1765701" y="363204"/>
        <a:ext cx="237167" cy="237806"/>
      </dsp:txXfrm>
    </dsp:sp>
    <dsp:sp modelId="{3A554DAB-84DE-0940-B68F-73611B0E954F}">
      <dsp:nvSpPr>
        <dsp:cNvPr id="0" name=""/>
        <dsp:cNvSpPr/>
      </dsp:nvSpPr>
      <dsp:spPr>
        <a:xfrm>
          <a:off x="2245150" y="0"/>
          <a:ext cx="1598164" cy="964215"/>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EDAC brief assessment</a:t>
          </a:r>
        </a:p>
      </dsp:txBody>
      <dsp:txXfrm>
        <a:off x="2273391" y="28241"/>
        <a:ext cx="1541682" cy="907733"/>
      </dsp:txXfrm>
    </dsp:sp>
    <dsp:sp modelId="{E9A9603E-DB64-CA4F-885F-272A556395C5}">
      <dsp:nvSpPr>
        <dsp:cNvPr id="0" name=""/>
        <dsp:cNvSpPr/>
      </dsp:nvSpPr>
      <dsp:spPr>
        <a:xfrm>
          <a:off x="4003131" y="283935"/>
          <a:ext cx="338810" cy="396344"/>
        </a:xfrm>
        <a:prstGeom prst="rightArrow">
          <a:avLst>
            <a:gd name="adj1" fmla="val 60000"/>
            <a:gd name="adj2" fmla="val 50000"/>
          </a:avLst>
        </a:prstGeom>
        <a:solidFill>
          <a:schemeClr val="accent5">
            <a:hueOff val="1061238"/>
            <a:satOff val="-3961"/>
            <a:lumOff val="5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4003131" y="363204"/>
        <a:ext cx="237167" cy="237806"/>
      </dsp:txXfrm>
    </dsp:sp>
    <dsp:sp modelId="{43D16088-875D-7F4A-9603-9069B4E9247E}">
      <dsp:nvSpPr>
        <dsp:cNvPr id="0" name=""/>
        <dsp:cNvSpPr/>
      </dsp:nvSpPr>
      <dsp:spPr>
        <a:xfrm>
          <a:off x="4482580" y="0"/>
          <a:ext cx="1598164" cy="964215"/>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LMHA treatment</a:t>
          </a:r>
        </a:p>
      </dsp:txBody>
      <dsp:txXfrm>
        <a:off x="4510821" y="28241"/>
        <a:ext cx="1541682" cy="907733"/>
      </dsp:txXfrm>
    </dsp:sp>
    <dsp:sp modelId="{B2E21A56-C2BF-194D-B8D0-ABD737024436}">
      <dsp:nvSpPr>
        <dsp:cNvPr id="0" name=""/>
        <dsp:cNvSpPr/>
      </dsp:nvSpPr>
      <dsp:spPr>
        <a:xfrm>
          <a:off x="6240561" y="283935"/>
          <a:ext cx="338810" cy="396344"/>
        </a:xfrm>
        <a:prstGeom prst="rightArrow">
          <a:avLst>
            <a:gd name="adj1" fmla="val 60000"/>
            <a:gd name="adj2" fmla="val 50000"/>
          </a:avLst>
        </a:prstGeom>
        <a:solidFill>
          <a:schemeClr val="accent5">
            <a:hueOff val="2122476"/>
            <a:satOff val="-7922"/>
            <a:lumOff val="10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6240561" y="363204"/>
        <a:ext cx="237167" cy="237806"/>
      </dsp:txXfrm>
    </dsp:sp>
    <dsp:sp modelId="{573FFD8F-D8B7-3C49-8139-68EF23E6BDF2}">
      <dsp:nvSpPr>
        <dsp:cNvPr id="0" name=""/>
        <dsp:cNvSpPr/>
      </dsp:nvSpPr>
      <dsp:spPr>
        <a:xfrm>
          <a:off x="6720010" y="0"/>
          <a:ext cx="1598164" cy="96421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EDAC follow up</a:t>
          </a:r>
        </a:p>
      </dsp:txBody>
      <dsp:txXfrm>
        <a:off x="6748251" y="28241"/>
        <a:ext cx="1541682" cy="9077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E9A74-D783-ED48-A330-6C59971D3F67}">
      <dsp:nvSpPr>
        <dsp:cNvPr id="0" name=""/>
        <dsp:cNvSpPr/>
      </dsp:nvSpPr>
      <dsp:spPr>
        <a:xfrm>
          <a:off x="2665" y="4165"/>
          <a:ext cx="2599192" cy="921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GB" sz="4000" kern="1200"/>
            <a:t>Nope!</a:t>
          </a:r>
        </a:p>
      </dsp:txBody>
      <dsp:txXfrm>
        <a:off x="2665" y="4165"/>
        <a:ext cx="2599192" cy="921600"/>
      </dsp:txXfrm>
    </dsp:sp>
    <dsp:sp modelId="{65DE2E74-B670-3844-9839-9FD6F57DBB9A}">
      <dsp:nvSpPr>
        <dsp:cNvPr id="0" name=""/>
        <dsp:cNvSpPr/>
      </dsp:nvSpPr>
      <dsp:spPr>
        <a:xfrm>
          <a:off x="2665" y="925765"/>
          <a:ext cx="2599192" cy="44963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endParaRPr lang="en-GB" sz="1500" kern="1200"/>
        </a:p>
        <a:p>
          <a:pPr marL="114300" lvl="1" indent="-114300" algn="l" defTabSz="666750" rtl="0">
            <a:lnSpc>
              <a:spcPct val="90000"/>
            </a:lnSpc>
            <a:spcBef>
              <a:spcPct val="0"/>
            </a:spcBef>
            <a:spcAft>
              <a:spcPct val="15000"/>
            </a:spcAft>
            <a:buFont typeface="Arial" panose="020B0604020202020204" pitchFamily="34" charset="0"/>
            <a:buChar char="•"/>
          </a:pPr>
          <a:r>
            <a:rPr lang="en-GB" sz="1500" kern="1200"/>
            <a:t>Clinical intervention (although we can support via </a:t>
          </a:r>
          <a:r>
            <a:rPr lang="en-GB" sz="1500" kern="1200">
              <a:latin typeface="Calibri Light" panose="020F0302020204030204"/>
            </a:rPr>
            <a:t>STEP-Consult Service</a:t>
          </a:r>
          <a:r>
            <a:rPr lang="en-GB" sz="1500" kern="1200"/>
            <a:t>)</a:t>
          </a:r>
        </a:p>
        <a:p>
          <a:pPr marL="114300" lvl="1" indent="-114300" algn="l" defTabSz="666750">
            <a:lnSpc>
              <a:spcPct val="90000"/>
            </a:lnSpc>
            <a:spcBef>
              <a:spcPct val="0"/>
            </a:spcBef>
            <a:spcAft>
              <a:spcPct val="15000"/>
            </a:spcAft>
            <a:buFont typeface="Arial" panose="020B0604020202020204" pitchFamily="34" charset="0"/>
            <a:buChar char="•"/>
          </a:pPr>
          <a:endParaRPr lang="en-GB" sz="1500" kern="1200"/>
        </a:p>
        <a:p>
          <a:pPr marL="114300" lvl="1" indent="-114300" algn="l" defTabSz="666750">
            <a:lnSpc>
              <a:spcPct val="90000"/>
            </a:lnSpc>
            <a:spcBef>
              <a:spcPct val="0"/>
            </a:spcBef>
            <a:spcAft>
              <a:spcPct val="15000"/>
            </a:spcAft>
            <a:buFont typeface="Arial" panose="020B0604020202020204" pitchFamily="34" charset="0"/>
            <a:buChar char="•"/>
          </a:pPr>
          <a:r>
            <a:rPr lang="en-GB" sz="1500" kern="1200"/>
            <a:t>A new service (like STEP)</a:t>
          </a:r>
        </a:p>
        <a:p>
          <a:pPr marL="114300" lvl="1" indent="-114300" algn="l" defTabSz="666750">
            <a:lnSpc>
              <a:spcPct val="90000"/>
            </a:lnSpc>
            <a:spcBef>
              <a:spcPct val="0"/>
            </a:spcBef>
            <a:spcAft>
              <a:spcPct val="15000"/>
            </a:spcAft>
            <a:buFont typeface="Arial" panose="020B0604020202020204" pitchFamily="34" charset="0"/>
            <a:buChar char="•"/>
          </a:pPr>
          <a:endParaRPr lang="en-GB" sz="1500" kern="1200"/>
        </a:p>
        <a:p>
          <a:pPr marL="114300" lvl="1" indent="-114300" algn="l" defTabSz="666750" rtl="0">
            <a:lnSpc>
              <a:spcPct val="90000"/>
            </a:lnSpc>
            <a:spcBef>
              <a:spcPct val="0"/>
            </a:spcBef>
            <a:spcAft>
              <a:spcPct val="15000"/>
            </a:spcAft>
            <a:buFont typeface="Arial" panose="020B0604020202020204" pitchFamily="34" charset="0"/>
            <a:buChar char="•"/>
          </a:pPr>
          <a:r>
            <a:rPr lang="en-GB" sz="1500" kern="1200"/>
            <a:t>Any sort of interference with established referral and treatment pathways</a:t>
          </a:r>
          <a:r>
            <a:rPr lang="en-GB" sz="1500" kern="1200">
              <a:latin typeface="Calibri Light" panose="020F0302020204030204"/>
            </a:rPr>
            <a:t> </a:t>
          </a:r>
          <a:endParaRPr lang="en-GB" sz="1500" kern="1200"/>
        </a:p>
        <a:p>
          <a:pPr marL="171450" lvl="1" indent="-171450" algn="l" defTabSz="755650">
            <a:lnSpc>
              <a:spcPct val="90000"/>
            </a:lnSpc>
            <a:spcBef>
              <a:spcPct val="0"/>
            </a:spcBef>
            <a:spcAft>
              <a:spcPct val="15000"/>
            </a:spcAft>
            <a:buChar char="•"/>
          </a:pPr>
          <a:endParaRPr lang="en-GB" sz="1700" kern="1200"/>
        </a:p>
      </dsp:txBody>
      <dsp:txXfrm>
        <a:off x="2665" y="925765"/>
        <a:ext cx="2599192" cy="4496310"/>
      </dsp:txXfrm>
    </dsp:sp>
    <dsp:sp modelId="{AE8F5DA5-3115-D340-965F-FE0C96B6042B}">
      <dsp:nvSpPr>
        <dsp:cNvPr id="0" name=""/>
        <dsp:cNvSpPr/>
      </dsp:nvSpPr>
      <dsp:spPr>
        <a:xfrm>
          <a:off x="2965744" y="4165"/>
          <a:ext cx="2599192" cy="921600"/>
        </a:xfrm>
        <a:prstGeom prst="rect">
          <a:avLst/>
        </a:prstGeom>
        <a:solidFill>
          <a:schemeClr val="accent1">
            <a:lumMod val="7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GB" sz="4000" kern="1200"/>
            <a:t>Yes</a:t>
          </a:r>
        </a:p>
      </dsp:txBody>
      <dsp:txXfrm>
        <a:off x="2965744" y="4165"/>
        <a:ext cx="2599192" cy="921600"/>
      </dsp:txXfrm>
    </dsp:sp>
    <dsp:sp modelId="{FEC2E64B-E1A8-4C4A-8D40-8BB33BEFFF4D}">
      <dsp:nvSpPr>
        <dsp:cNvPr id="0" name=""/>
        <dsp:cNvSpPr/>
      </dsp:nvSpPr>
      <dsp:spPr>
        <a:xfrm>
          <a:off x="2965744" y="925765"/>
          <a:ext cx="2599192" cy="44963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endParaRPr lang="en-GB" sz="1500" kern="1200"/>
        </a:p>
        <a:p>
          <a:pPr marL="114300" lvl="1" indent="-114300" algn="l" defTabSz="666750">
            <a:lnSpc>
              <a:spcPct val="90000"/>
            </a:lnSpc>
            <a:spcBef>
              <a:spcPct val="0"/>
            </a:spcBef>
            <a:spcAft>
              <a:spcPct val="15000"/>
            </a:spcAft>
            <a:buFont typeface="Arial" panose="020B0604020202020204" pitchFamily="34" charset="0"/>
            <a:buChar char="•"/>
          </a:pPr>
          <a:r>
            <a:rPr lang="en-GB" sz="1500" kern="1200"/>
            <a:t>A way to begin to better understand help-seeking in your region</a:t>
          </a:r>
        </a:p>
        <a:p>
          <a:pPr marL="114300" lvl="1" indent="-114300" algn="l" defTabSz="666750">
            <a:lnSpc>
              <a:spcPct val="90000"/>
            </a:lnSpc>
            <a:spcBef>
              <a:spcPct val="0"/>
            </a:spcBef>
            <a:spcAft>
              <a:spcPct val="15000"/>
            </a:spcAft>
            <a:buFont typeface="Arial" panose="020B0604020202020204" pitchFamily="34" charset="0"/>
            <a:buChar char="•"/>
          </a:pPr>
          <a:endParaRPr lang="en-GB" sz="1500" kern="1200"/>
        </a:p>
        <a:p>
          <a:pPr marL="114300" lvl="1" indent="-114300" algn="l" defTabSz="666750" rtl="0">
            <a:lnSpc>
              <a:spcPct val="90000"/>
            </a:lnSpc>
            <a:spcBef>
              <a:spcPct val="0"/>
            </a:spcBef>
            <a:spcAft>
              <a:spcPct val="15000"/>
            </a:spcAft>
            <a:buFont typeface="Arial" panose="020B0604020202020204" pitchFamily="34" charset="0"/>
            <a:buChar char="•"/>
          </a:pPr>
          <a:r>
            <a:rPr lang="en-GB" sz="1500" kern="1200" dirty="0"/>
            <a:t>High quality data about referred individuals with FEP, pathways to care and service engagement</a:t>
          </a:r>
        </a:p>
        <a:p>
          <a:pPr marL="114300" lvl="1" indent="-114300" algn="l" defTabSz="666750">
            <a:lnSpc>
              <a:spcPct val="90000"/>
            </a:lnSpc>
            <a:spcBef>
              <a:spcPct val="0"/>
            </a:spcBef>
            <a:spcAft>
              <a:spcPct val="15000"/>
            </a:spcAft>
            <a:buFont typeface="Arial" panose="020B0604020202020204" pitchFamily="34" charset="0"/>
            <a:buChar char="•"/>
          </a:pPr>
          <a:endParaRPr lang="en-GB" sz="1500" kern="1200"/>
        </a:p>
        <a:p>
          <a:pPr marL="114300" lvl="1" indent="-114300" algn="l" defTabSz="666750">
            <a:lnSpc>
              <a:spcPct val="90000"/>
            </a:lnSpc>
            <a:spcBef>
              <a:spcPct val="0"/>
            </a:spcBef>
            <a:spcAft>
              <a:spcPct val="15000"/>
            </a:spcAft>
            <a:buFont typeface="Arial" panose="020B0604020202020204" pitchFamily="34" charset="0"/>
            <a:buChar char="•"/>
          </a:pPr>
          <a:r>
            <a:rPr lang="en-GB" sz="1500" kern="1200"/>
            <a:t>Support in engagement of patients to increase chances of earlier intervention</a:t>
          </a:r>
        </a:p>
        <a:p>
          <a:pPr marL="114300" lvl="1" indent="-114300" algn="l" defTabSz="666750">
            <a:lnSpc>
              <a:spcPct val="90000"/>
            </a:lnSpc>
            <a:spcBef>
              <a:spcPct val="0"/>
            </a:spcBef>
            <a:spcAft>
              <a:spcPct val="15000"/>
            </a:spcAft>
            <a:buFont typeface="Arial" panose="020B0604020202020204" pitchFamily="34" charset="0"/>
            <a:buChar char="•"/>
          </a:pPr>
          <a:endParaRPr lang="en-GB" sz="1500" kern="1200"/>
        </a:p>
        <a:p>
          <a:pPr marL="114300" lvl="1" indent="-114300" algn="l" defTabSz="666750">
            <a:lnSpc>
              <a:spcPct val="90000"/>
            </a:lnSpc>
            <a:spcBef>
              <a:spcPct val="0"/>
            </a:spcBef>
            <a:spcAft>
              <a:spcPct val="15000"/>
            </a:spcAft>
            <a:buFont typeface="Arial" panose="020B0604020202020204" pitchFamily="34" charset="0"/>
            <a:buChar char="•"/>
          </a:pPr>
          <a:r>
            <a:rPr lang="en-GB" sz="1500" kern="1200" dirty="0"/>
            <a:t>Training &amp; Consultation</a:t>
          </a:r>
          <a:br>
            <a:rPr lang="en-GB" sz="1500" kern="1200" dirty="0"/>
          </a:br>
          <a:endParaRPr lang="en-GB" sz="1500" kern="1200" dirty="0"/>
        </a:p>
        <a:p>
          <a:pPr marL="114300" lvl="1" indent="-114300" algn="l" defTabSz="666750" rtl="0">
            <a:lnSpc>
              <a:spcPct val="90000"/>
            </a:lnSpc>
            <a:spcBef>
              <a:spcPct val="0"/>
            </a:spcBef>
            <a:spcAft>
              <a:spcPct val="15000"/>
            </a:spcAft>
            <a:buFont typeface="Arial" panose="020B0604020202020204" pitchFamily="34" charset="0"/>
            <a:buChar char="•"/>
          </a:pPr>
          <a:r>
            <a:rPr lang="en-GB" sz="1500" kern="1200" dirty="0"/>
            <a:t>R</a:t>
          </a:r>
          <a:r>
            <a:rPr lang="en-GB" sz="1500" kern="1200" dirty="0">
              <a:latin typeface="Calibri Light" panose="020F0302020204030204"/>
            </a:rPr>
            <a:t>eferral </a:t>
          </a:r>
          <a:r>
            <a:rPr lang="en-GB" sz="1500" kern="1200" dirty="0"/>
            <a:t>line (for psychosis but also other mental health concerns)</a:t>
          </a:r>
        </a:p>
      </dsp:txBody>
      <dsp:txXfrm>
        <a:off x="2965744" y="925765"/>
        <a:ext cx="2599192" cy="4496310"/>
      </dsp:txXfrm>
    </dsp:sp>
    <dsp:sp modelId="{274D7100-8F09-F049-ACC6-45288027D2BE}">
      <dsp:nvSpPr>
        <dsp:cNvPr id="0" name=""/>
        <dsp:cNvSpPr/>
      </dsp:nvSpPr>
      <dsp:spPr>
        <a:xfrm>
          <a:off x="5928823" y="4165"/>
          <a:ext cx="2599192" cy="921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GB" sz="4000" kern="1200"/>
            <a:t>Not yet</a:t>
          </a:r>
        </a:p>
      </dsp:txBody>
      <dsp:txXfrm>
        <a:off x="5928823" y="4165"/>
        <a:ext cx="2599192" cy="921600"/>
      </dsp:txXfrm>
    </dsp:sp>
    <dsp:sp modelId="{C0B84655-6912-E04C-8A21-C4FC6CE8B75C}">
      <dsp:nvSpPr>
        <dsp:cNvPr id="0" name=""/>
        <dsp:cNvSpPr/>
      </dsp:nvSpPr>
      <dsp:spPr>
        <a:xfrm>
          <a:off x="5928823" y="925765"/>
          <a:ext cx="2599192" cy="44963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endParaRPr lang="en-GB" sz="1500" kern="1200"/>
        </a:p>
        <a:p>
          <a:pPr marL="114300" lvl="1" indent="-114300" algn="l" defTabSz="666750">
            <a:lnSpc>
              <a:spcPct val="90000"/>
            </a:lnSpc>
            <a:spcBef>
              <a:spcPct val="0"/>
            </a:spcBef>
            <a:spcAft>
              <a:spcPct val="15000"/>
            </a:spcAft>
            <a:buFont typeface="Arial" panose="020B0604020202020204" pitchFamily="34" charset="0"/>
            <a:buChar char="•"/>
          </a:pPr>
          <a:r>
            <a:rPr lang="en-GB" sz="1500" kern="1200"/>
            <a:t>Changes in care delivery structures or processes</a:t>
          </a:r>
        </a:p>
        <a:p>
          <a:pPr marL="114300" lvl="1" indent="-114300" algn="l" defTabSz="666750">
            <a:lnSpc>
              <a:spcPct val="90000"/>
            </a:lnSpc>
            <a:spcBef>
              <a:spcPct val="0"/>
            </a:spcBef>
            <a:spcAft>
              <a:spcPct val="15000"/>
            </a:spcAft>
            <a:buFont typeface="Arial" panose="020B0604020202020204" pitchFamily="34" charset="0"/>
            <a:buChar char="•"/>
          </a:pPr>
          <a:r>
            <a:rPr lang="en-GB" sz="1500" kern="1200"/>
            <a:t>Outcome measurement of patients treated in your clinics</a:t>
          </a:r>
        </a:p>
      </dsp:txBody>
      <dsp:txXfrm>
        <a:off x="5928823" y="925765"/>
        <a:ext cx="2599192" cy="449631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xfrm>
            <a:off x="1143000" y="685800"/>
            <a:ext cx="4572000" cy="3429000"/>
          </a:xfrm>
          <a:prstGeom prst="rect">
            <a:avLst/>
          </a:prstGeom>
        </p:spPr>
        <p:txBody>
          <a:bodyPr/>
          <a:lstStyle/>
          <a:p>
            <a:endParaRPr/>
          </a:p>
        </p:txBody>
      </p:sp>
      <p:sp>
        <p:nvSpPr>
          <p:cNvPr id="427" name="Shape 4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06400" latinLnBrk="0">
      <a:defRPr sz="1400">
        <a:latin typeface="Lucida Grande"/>
        <a:ea typeface="Lucida Grande"/>
        <a:cs typeface="Lucida Grande"/>
        <a:sym typeface="Lucida Grande"/>
      </a:defRPr>
    </a:lvl1pPr>
    <a:lvl2pPr indent="228600" defTabSz="406400" latinLnBrk="0">
      <a:defRPr sz="1400">
        <a:latin typeface="Lucida Grande"/>
        <a:ea typeface="Lucida Grande"/>
        <a:cs typeface="Lucida Grande"/>
        <a:sym typeface="Lucida Grande"/>
      </a:defRPr>
    </a:lvl2pPr>
    <a:lvl3pPr indent="457200" defTabSz="406400" latinLnBrk="0">
      <a:defRPr sz="1400">
        <a:latin typeface="Lucida Grande"/>
        <a:ea typeface="Lucida Grande"/>
        <a:cs typeface="Lucida Grande"/>
        <a:sym typeface="Lucida Grande"/>
      </a:defRPr>
    </a:lvl3pPr>
    <a:lvl4pPr indent="685800" defTabSz="406400" latinLnBrk="0">
      <a:defRPr sz="1400">
        <a:latin typeface="Lucida Grande"/>
        <a:ea typeface="Lucida Grande"/>
        <a:cs typeface="Lucida Grande"/>
        <a:sym typeface="Lucida Grande"/>
      </a:defRPr>
    </a:lvl4pPr>
    <a:lvl5pPr indent="914400" defTabSz="406400" latinLnBrk="0">
      <a:defRPr sz="1400">
        <a:latin typeface="Lucida Grande"/>
        <a:ea typeface="Lucida Grande"/>
        <a:cs typeface="Lucida Grande"/>
        <a:sym typeface="Lucida Grande"/>
      </a:defRPr>
    </a:lvl5pPr>
    <a:lvl6pPr indent="1143000" defTabSz="406400" latinLnBrk="0">
      <a:defRPr sz="1400">
        <a:latin typeface="Lucida Grande"/>
        <a:ea typeface="Lucida Grande"/>
        <a:cs typeface="Lucida Grande"/>
        <a:sym typeface="Lucida Grande"/>
      </a:defRPr>
    </a:lvl6pPr>
    <a:lvl7pPr indent="1371600" defTabSz="406400" latinLnBrk="0">
      <a:defRPr sz="1400">
        <a:latin typeface="Lucida Grande"/>
        <a:ea typeface="Lucida Grande"/>
        <a:cs typeface="Lucida Grande"/>
        <a:sym typeface="Lucida Grande"/>
      </a:defRPr>
    </a:lvl7pPr>
    <a:lvl8pPr indent="1600200" defTabSz="406400" latinLnBrk="0">
      <a:defRPr sz="1400">
        <a:latin typeface="Lucida Grande"/>
        <a:ea typeface="Lucida Grande"/>
        <a:cs typeface="Lucida Grande"/>
        <a:sym typeface="Lucida Grande"/>
      </a:defRPr>
    </a:lvl8pPr>
    <a:lvl9pPr indent="1828800" defTabSz="406400" latinLnBrk="0">
      <a:defRPr sz="14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Welcome</a:t>
            </a:r>
          </a:p>
          <a:p>
            <a:pPr marL="285750" indent="-285750">
              <a:buFontTx/>
              <a:buChar char="-"/>
            </a:pPr>
            <a:r>
              <a:rPr lang="en-US" dirty="0"/>
              <a:t>Ground rules – plan to record for future educational purposes, please let us know if you have any concerns</a:t>
            </a:r>
          </a:p>
          <a:p>
            <a:pPr marL="285750" indent="-285750">
              <a:buFontTx/>
              <a:buChar char="-"/>
            </a:pPr>
            <a:r>
              <a:rPr lang="en-US" dirty="0"/>
              <a:t>Please put questions in the chat as they come up, we will address them in the discussion time at the end of the session</a:t>
            </a:r>
          </a:p>
          <a:p>
            <a:pPr marL="285750" indent="-285750">
              <a:buFontTx/>
              <a:buChar char="-"/>
            </a:pPr>
            <a:r>
              <a:rPr lang="en-US" dirty="0"/>
              <a:t>Introduce self in the chat – Name, Agency, Role</a:t>
            </a:r>
          </a:p>
          <a:p>
            <a:pPr marL="0" indent="0">
              <a:buFontTx/>
              <a:buNone/>
            </a:pPr>
            <a:endParaRPr lang="en-US" dirty="0"/>
          </a:p>
          <a:p>
            <a:r>
              <a:rPr lang="en-US" dirty="0"/>
              <a:t>Introduce Laura and Vinod</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a:t>
            </a:fld>
            <a:endParaRPr lang="en-US"/>
          </a:p>
        </p:txBody>
      </p:sp>
    </p:spTree>
    <p:extLst>
      <p:ext uri="{BB962C8B-B14F-4D97-AF65-F5344CB8AC3E}">
        <p14:creationId xmlns:p14="http://schemas.microsoft.com/office/powerpoint/2010/main" val="4187680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F4037EA2-396D-42AC-ACFA-32DE46744E5D}" type="slidenum">
              <a:rPr lang="en-IN" smtClean="0"/>
              <a:t>40</a:t>
            </a:fld>
            <a:endParaRPr lang="en-IN"/>
          </a:p>
        </p:txBody>
      </p:sp>
    </p:spTree>
    <p:extLst>
      <p:ext uri="{BB962C8B-B14F-4D97-AF65-F5344CB8AC3E}">
        <p14:creationId xmlns:p14="http://schemas.microsoft.com/office/powerpoint/2010/main" val="12507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pPr marL="554990" marR="40640" indent="-514350" defTabSz="914400">
              <a:lnSpc>
                <a:spcPct val="100000"/>
              </a:lnSpc>
              <a:spcBef>
                <a:spcPts val="400"/>
              </a:spcBef>
              <a:buClr>
                <a:srgbClr val="000000"/>
              </a:buClr>
              <a:buFont typeface="Times New Roman"/>
              <a:defRPr sz="1800">
                <a:latin typeface="Lucida Grande"/>
                <a:ea typeface="Lucida Grande"/>
                <a:cs typeface="Lucida Grande"/>
                <a:sym typeface="Lucida Grande"/>
              </a:defRPr>
            </a:pPr>
            <a:r>
              <a:rPr sz="900">
                <a:uFill>
                  <a:solidFill>
                    <a:srgbClr val="000000"/>
                  </a:solidFill>
                </a:uFill>
                <a:latin typeface="Times New Roman"/>
                <a:ea typeface="Times New Roman"/>
                <a:cs typeface="Times New Roman"/>
                <a:sym typeface="Times New Roman"/>
              </a:rPr>
              <a:t> Early Turbulence: Relapse rates of 43% (1 year), 55% (two years) and 70% (5 years).(4)  </a:t>
            </a:r>
            <a:r>
              <a:rPr sz="900" b="1">
                <a:uFill>
                  <a:solidFill>
                    <a:srgbClr val="000000"/>
                  </a:solidFill>
                </a:uFill>
                <a:latin typeface="Times New Roman"/>
                <a:ea typeface="Times New Roman"/>
                <a:cs typeface="Times New Roman"/>
                <a:sym typeface="Times New Roman"/>
              </a:rPr>
              <a:t>two-thirds of completed suicides within six years of onset (5)</a:t>
            </a:r>
          </a:p>
          <a:p>
            <a:pPr marL="554990" marR="40640" indent="-514350" defTabSz="914400">
              <a:lnSpc>
                <a:spcPct val="100000"/>
              </a:lnSpc>
              <a:spcBef>
                <a:spcPts val="400"/>
              </a:spcBef>
              <a:buClr>
                <a:srgbClr val="000000"/>
              </a:buClr>
              <a:buFont typeface="Times New Roman"/>
              <a:defRPr sz="1800">
                <a:latin typeface="Lucida Grande"/>
                <a:ea typeface="Lucida Grande"/>
                <a:cs typeface="Lucida Grande"/>
                <a:sym typeface="Lucida Grande"/>
              </a:defRPr>
            </a:pPr>
            <a:endParaRPr sz="900" b="1">
              <a:uFill>
                <a:solidFill>
                  <a:srgbClr val="000000"/>
                </a:solidFill>
              </a:uFill>
              <a:latin typeface="Times New Roman"/>
              <a:ea typeface="Times New Roman"/>
              <a:cs typeface="Times New Roman"/>
              <a:sym typeface="Times New Roman"/>
            </a:endParaRPr>
          </a:p>
          <a:p>
            <a:pPr marL="554990" marR="40640" indent="-514350" defTabSz="914400">
              <a:lnSpc>
                <a:spcPct val="100000"/>
              </a:lnSpc>
              <a:spcBef>
                <a:spcPts val="400"/>
              </a:spcBef>
              <a:buClr>
                <a:srgbClr val="000000"/>
              </a:buClr>
              <a:buFont typeface="Times New Roman"/>
              <a:defRPr sz="1800">
                <a:latin typeface="Lucida Grande"/>
                <a:ea typeface="Lucida Grande"/>
                <a:cs typeface="Lucida Grande"/>
                <a:sym typeface="Lucida Grande"/>
              </a:defRPr>
            </a:pPr>
            <a:r>
              <a:rPr sz="900">
                <a:uFill>
                  <a:solidFill>
                    <a:srgbClr val="000000"/>
                  </a:solidFill>
                </a:uFill>
                <a:latin typeface="Times New Roman"/>
                <a:ea typeface="Times New Roman"/>
                <a:cs typeface="Times New Roman"/>
                <a:sym typeface="Times New Roman"/>
              </a:rPr>
              <a:t>Middle period of ‘plateau’: A landmark prospective early psychosis study of 90 patients with low attrition over 10 years </a:t>
            </a:r>
            <a:r>
              <a:rPr sz="900" u="sng">
                <a:uFill>
                  <a:solidFill>
                    <a:srgbClr val="000000"/>
                  </a:solidFill>
                </a:uFill>
                <a:latin typeface="Times New Roman"/>
                <a:ea typeface="Times New Roman"/>
                <a:cs typeface="Times New Roman"/>
                <a:sym typeface="Times New Roman"/>
              </a:rPr>
              <a:t>confirmed a steep decline to a stable 20-25% prevalence of residual positive or negative symptoms within two years of onset</a:t>
            </a:r>
            <a:r>
              <a:rPr sz="900">
                <a:uFill>
                  <a:solidFill>
                    <a:srgbClr val="000000"/>
                  </a:solidFill>
                </a:uFill>
                <a:latin typeface="Times New Roman"/>
                <a:ea typeface="Times New Roman"/>
                <a:cs typeface="Times New Roman"/>
                <a:sym typeface="Times New Roman"/>
              </a:rPr>
              <a:t>.(9) </a:t>
            </a:r>
          </a:p>
          <a:p>
            <a:pPr marL="554990" marR="40640" indent="-514350" defTabSz="914400">
              <a:lnSpc>
                <a:spcPct val="100000"/>
              </a:lnSpc>
              <a:spcBef>
                <a:spcPts val="400"/>
              </a:spcBef>
              <a:buClr>
                <a:srgbClr val="000000"/>
              </a:buClr>
              <a:buFont typeface="Times New Roman"/>
              <a:defRPr sz="1800">
                <a:latin typeface="Lucida Grande"/>
                <a:ea typeface="Lucida Grande"/>
                <a:cs typeface="Lucida Grande"/>
                <a:sym typeface="Lucida Grande"/>
              </a:defRPr>
            </a:pPr>
            <a:endParaRPr sz="900">
              <a:uFill>
                <a:solidFill>
                  <a:srgbClr val="000000"/>
                </a:solidFill>
              </a:uFill>
              <a:latin typeface="Times New Roman"/>
              <a:ea typeface="Times New Roman"/>
              <a:cs typeface="Times New Roman"/>
              <a:sym typeface="Times New Roman"/>
            </a:endParaRPr>
          </a:p>
          <a:p>
            <a:pPr marL="554990" marR="40640" indent="-514350" defTabSz="914400">
              <a:lnSpc>
                <a:spcPct val="100000"/>
              </a:lnSpc>
              <a:spcBef>
                <a:spcPts val="400"/>
              </a:spcBef>
              <a:buClr>
                <a:srgbClr val="000000"/>
              </a:buClr>
              <a:buFont typeface="Times New Roman"/>
              <a:defRPr sz="1800">
                <a:latin typeface="Lucida Grande"/>
                <a:ea typeface="Lucida Grande"/>
                <a:cs typeface="Lucida Grande"/>
                <a:sym typeface="Lucida Grande"/>
              </a:defRPr>
            </a:pPr>
            <a:r>
              <a:rPr sz="900">
                <a:uFill>
                  <a:solidFill>
                    <a:srgbClr val="000000"/>
                  </a:solidFill>
                </a:uFill>
                <a:latin typeface="Times New Roman"/>
                <a:ea typeface="Times New Roman"/>
                <a:cs typeface="Times New Roman"/>
                <a:sym typeface="Times New Roman"/>
              </a:rPr>
              <a:t>Late recovery: A recent meta-analysis of longitudinal studies of first-episode psychosis confirmed that the proportion of patients with poor outcomes does </a:t>
            </a:r>
            <a:r>
              <a:rPr sz="900" i="1">
                <a:uFill>
                  <a:solidFill>
                    <a:srgbClr val="000000"/>
                  </a:solidFill>
                </a:uFill>
                <a:latin typeface="Times New Roman"/>
                <a:ea typeface="Times New Roman"/>
                <a:cs typeface="Times New Roman"/>
                <a:sym typeface="Times New Roman"/>
              </a:rPr>
              <a:t>not</a:t>
            </a:r>
            <a:r>
              <a:rPr sz="900">
                <a:uFill>
                  <a:solidFill>
                    <a:srgbClr val="000000"/>
                  </a:solidFill>
                </a:uFill>
                <a:latin typeface="Times New Roman"/>
                <a:ea typeface="Times New Roman"/>
                <a:cs typeface="Times New Roman"/>
                <a:sym typeface="Times New Roman"/>
              </a:rPr>
              <a:t> increase over time (14).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noRot="1" noChangeAspect="1"/>
          </p:cNvSpPr>
          <p:nvPr>
            <p:ph type="sldImg"/>
          </p:nvPr>
        </p:nvSpPr>
        <p:spPr>
          <a:prstGeom prst="rect">
            <a:avLst/>
          </a:prstGeom>
        </p:spPr>
        <p:txBody>
          <a:bodyPr/>
          <a:lstStyle/>
          <a:p>
            <a:endParaRPr/>
          </a:p>
        </p:txBody>
      </p:sp>
      <p:sp>
        <p:nvSpPr>
          <p:cNvPr id="587" name="Shape 587"/>
          <p:cNvSpPr>
            <a:spLocks noGrp="1"/>
          </p:cNvSpPr>
          <p:nvPr>
            <p:ph type="body" sz="quarter" idx="1"/>
          </p:nvPr>
        </p:nvSpPr>
        <p:spPr>
          <a:prstGeom prst="rect">
            <a:avLst/>
          </a:prstGeom>
        </p:spPr>
        <p:txBody>
          <a:bodyPr/>
          <a:lstStyle/>
          <a:p>
            <a:pPr marL="554990" marR="40640" indent="-514350" defTabSz="914400">
              <a:spcBef>
                <a:spcPts val="400"/>
              </a:spcBef>
              <a:buClr>
                <a:srgbClr val="000000"/>
              </a:buClr>
              <a:buFont typeface="Times New Roman"/>
            </a:pPr>
            <a:r>
              <a:rPr sz="1100">
                <a:uFill>
                  <a:solidFill>
                    <a:srgbClr val="000000"/>
                  </a:solidFill>
                </a:uFill>
                <a:latin typeface="Times New Roman"/>
                <a:ea typeface="Times New Roman"/>
                <a:cs typeface="Times New Roman"/>
                <a:sym typeface="Times New Roman"/>
              </a:rPr>
              <a:t> Early Turbulence: Relapse rates of 43% (1 year), 55% (two years) and 70% (5 years).(4)  </a:t>
            </a:r>
            <a:r>
              <a:rPr sz="1100" b="1">
                <a:uFill>
                  <a:solidFill>
                    <a:srgbClr val="000000"/>
                  </a:solidFill>
                </a:uFill>
                <a:latin typeface="Times New Roman"/>
                <a:ea typeface="Times New Roman"/>
                <a:cs typeface="Times New Roman"/>
                <a:sym typeface="Times New Roman"/>
              </a:rPr>
              <a:t>two-thirds of completed suicides within six years of onset (5)</a:t>
            </a:r>
          </a:p>
          <a:p>
            <a:pPr marL="554990" marR="40640" indent="-514350" defTabSz="914400">
              <a:spcBef>
                <a:spcPts val="400"/>
              </a:spcBef>
              <a:buClr>
                <a:srgbClr val="000000"/>
              </a:buClr>
              <a:buFont typeface="Times New Roman"/>
            </a:pPr>
            <a:endParaRPr sz="1100" b="1">
              <a:uFill>
                <a:solidFill>
                  <a:srgbClr val="000000"/>
                </a:solidFill>
              </a:uFill>
              <a:latin typeface="Times New Roman"/>
              <a:ea typeface="Times New Roman"/>
              <a:cs typeface="Times New Roman"/>
              <a:sym typeface="Times New Roman"/>
            </a:endParaRPr>
          </a:p>
          <a:p>
            <a:pPr marL="554990" marR="40640" indent="-514350" defTabSz="914400">
              <a:spcBef>
                <a:spcPts val="400"/>
              </a:spcBef>
              <a:buClr>
                <a:srgbClr val="000000"/>
              </a:buClr>
              <a:buFont typeface="Times New Roman"/>
            </a:pPr>
            <a:r>
              <a:rPr sz="1100">
                <a:uFill>
                  <a:solidFill>
                    <a:srgbClr val="000000"/>
                  </a:solidFill>
                </a:uFill>
                <a:latin typeface="Times New Roman"/>
                <a:ea typeface="Times New Roman"/>
                <a:cs typeface="Times New Roman"/>
                <a:sym typeface="Times New Roman"/>
              </a:rPr>
              <a:t>Middle period of ‘plateau’: A landmark prospective early psychosis study of 90 patients with low attrition over 10 years </a:t>
            </a:r>
            <a:r>
              <a:rPr sz="1100" u="sng">
                <a:uFill>
                  <a:solidFill>
                    <a:srgbClr val="000000"/>
                  </a:solidFill>
                </a:uFill>
                <a:latin typeface="Times New Roman"/>
                <a:ea typeface="Times New Roman"/>
                <a:cs typeface="Times New Roman"/>
                <a:sym typeface="Times New Roman"/>
              </a:rPr>
              <a:t>confirmed a steep decline to a stable 20-25% prevalence of residual positive or negative symptoms within two years of onset</a:t>
            </a:r>
            <a:r>
              <a:rPr sz="1100">
                <a:uFill>
                  <a:solidFill>
                    <a:srgbClr val="000000"/>
                  </a:solidFill>
                </a:uFill>
                <a:latin typeface="Times New Roman"/>
                <a:ea typeface="Times New Roman"/>
                <a:cs typeface="Times New Roman"/>
                <a:sym typeface="Times New Roman"/>
              </a:rPr>
              <a:t>.(9) </a:t>
            </a:r>
          </a:p>
          <a:p>
            <a:pPr marL="554990" marR="40640" indent="-514350" defTabSz="914400">
              <a:spcBef>
                <a:spcPts val="400"/>
              </a:spcBef>
              <a:buClr>
                <a:srgbClr val="000000"/>
              </a:buClr>
              <a:buFont typeface="Times New Roman"/>
            </a:pPr>
            <a:endParaRPr sz="1100">
              <a:uFill>
                <a:solidFill>
                  <a:srgbClr val="000000"/>
                </a:solidFill>
              </a:uFill>
              <a:latin typeface="Times New Roman"/>
              <a:ea typeface="Times New Roman"/>
              <a:cs typeface="Times New Roman"/>
              <a:sym typeface="Times New Roman"/>
            </a:endParaRPr>
          </a:p>
          <a:p>
            <a:pPr marL="554990" marR="40640" indent="-514350" defTabSz="914400">
              <a:spcBef>
                <a:spcPts val="400"/>
              </a:spcBef>
              <a:buClr>
                <a:srgbClr val="000000"/>
              </a:buClr>
              <a:buFont typeface="Times New Roman"/>
            </a:pPr>
            <a:r>
              <a:rPr sz="1100">
                <a:uFill>
                  <a:solidFill>
                    <a:srgbClr val="000000"/>
                  </a:solidFill>
                </a:uFill>
                <a:latin typeface="Times New Roman"/>
                <a:ea typeface="Times New Roman"/>
                <a:cs typeface="Times New Roman"/>
                <a:sym typeface="Times New Roman"/>
              </a:rPr>
              <a:t>Late recovery: A recent meta-analysis of longitudinal studies of first-episode psychosis confirmed that the proportion of patients with poor outcomes does </a:t>
            </a:r>
            <a:r>
              <a:rPr sz="1100" i="1">
                <a:uFill>
                  <a:solidFill>
                    <a:srgbClr val="000000"/>
                  </a:solidFill>
                </a:uFill>
                <a:latin typeface="Times New Roman"/>
                <a:ea typeface="Times New Roman"/>
                <a:cs typeface="Times New Roman"/>
                <a:sym typeface="Times New Roman"/>
              </a:rPr>
              <a:t>not</a:t>
            </a:r>
            <a:r>
              <a:rPr sz="1100">
                <a:uFill>
                  <a:solidFill>
                    <a:srgbClr val="000000"/>
                  </a:solidFill>
                </a:uFill>
                <a:latin typeface="Times New Roman"/>
                <a:ea typeface="Times New Roman"/>
                <a:cs typeface="Times New Roman"/>
                <a:sym typeface="Times New Roman"/>
              </a:rPr>
              <a:t> increase over time (14).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Model of care can be broken down into 6 main components, all tailored to the individual based on their stage of illness, presentation, and preferences</a:t>
            </a:r>
          </a:p>
          <a:p>
            <a:endParaRPr lang="en-US" baseline="0" dirty="0"/>
          </a:p>
          <a:p>
            <a:r>
              <a:rPr lang="en-US" baseline="0" dirty="0"/>
              <a:t>Going to briefly outline the elements</a:t>
            </a:r>
          </a:p>
        </p:txBody>
      </p:sp>
      <p:sp>
        <p:nvSpPr>
          <p:cNvPr id="4" name="Slide Number Placeholder 3"/>
          <p:cNvSpPr>
            <a:spLocks noGrp="1"/>
          </p:cNvSpPr>
          <p:nvPr>
            <p:ph type="sldNum" sz="quarter" idx="10"/>
          </p:nvPr>
        </p:nvSpPr>
        <p:spPr/>
        <p:txBody>
          <a:bodyPr/>
          <a:lstStyle/>
          <a:p>
            <a:fld id="{73C43B9B-87D0-4380-A962-F69BD125AC41}" type="slidenum">
              <a:rPr lang="en-US" smtClean="0"/>
              <a:t>12</a:t>
            </a:fld>
            <a:endParaRPr lang="en-US"/>
          </a:p>
        </p:txBody>
      </p:sp>
    </p:spTree>
    <p:extLst>
      <p:ext uri="{BB962C8B-B14F-4D97-AF65-F5344CB8AC3E}">
        <p14:creationId xmlns:p14="http://schemas.microsoft.com/office/powerpoint/2010/main" val="298185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noRot="1" noChangeAspect="1"/>
          </p:cNvSpPr>
          <p:nvPr>
            <p:ph type="sldImg"/>
          </p:nvPr>
        </p:nvSpPr>
        <p:spPr>
          <a:prstGeom prst="rect">
            <a:avLst/>
          </a:prstGeom>
        </p:spPr>
        <p:txBody>
          <a:bodyPr/>
          <a:lstStyle/>
          <a:p>
            <a:endParaRPr/>
          </a:p>
        </p:txBody>
      </p:sp>
      <p:sp>
        <p:nvSpPr>
          <p:cNvPr id="657" name="Shape 657"/>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Times New Roman"/>
              <a:defRPr sz="1200">
                <a:uFill>
                  <a:solidFill>
                    <a:srgbClr val="000000"/>
                  </a:solidFill>
                </a:uFill>
                <a:latin typeface="Times New Roman"/>
                <a:ea typeface="Times New Roman"/>
                <a:cs typeface="Times New Roman"/>
                <a:sym typeface="Times New Roman"/>
              </a:defRPr>
            </a:lvl1pPr>
          </a:lstStyle>
          <a:p>
            <a:r>
              <a:t>Sufficient uncertainty about effectiveness, costs, feasibility to plan a trial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sessions are organized around STEP’s care pathway</a:t>
            </a:r>
          </a:p>
        </p:txBody>
      </p:sp>
    </p:spTree>
    <p:extLst>
      <p:ext uri="{BB962C8B-B14F-4D97-AF65-F5344CB8AC3E}">
        <p14:creationId xmlns:p14="http://schemas.microsoft.com/office/powerpoint/2010/main" val="413041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30</a:t>
            </a:fld>
            <a:endParaRPr lang="en-US"/>
          </a:p>
        </p:txBody>
      </p:sp>
    </p:spTree>
    <p:extLst>
      <p:ext uri="{BB962C8B-B14F-4D97-AF65-F5344CB8AC3E}">
        <p14:creationId xmlns:p14="http://schemas.microsoft.com/office/powerpoint/2010/main" val="3008999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pPr marL="223996" indent="-183356" defTabSz="457200">
              <a:lnSpc>
                <a:spcPct val="117999"/>
              </a:lnSpc>
              <a:buClr>
                <a:srgbClr val="000000"/>
              </a:buClr>
              <a:buSzPct val="100000"/>
              <a:buFont typeface="Arial"/>
              <a:buChar char="-"/>
              <a:defRPr sz="2200">
                <a:latin typeface="Helvetica Neue"/>
                <a:ea typeface="Helvetica Neue"/>
                <a:cs typeface="Helvetica Neue"/>
                <a:sym typeface="Helvetica Neue"/>
              </a:defRPr>
            </a:pPr>
            <a:r>
              <a:t>Implementation pipelines are good for polio vaccines (3 drops, active ingredients can be isolated) but a bad guiding metaphor for most chronic illnesses and for delivery of complex treatments (more on this later)</a:t>
            </a:r>
          </a:p>
          <a:p>
            <a:pPr marL="223996" indent="-183356" defTabSz="457200">
              <a:lnSpc>
                <a:spcPct val="117999"/>
              </a:lnSpc>
              <a:buClr>
                <a:srgbClr val="000000"/>
              </a:buClr>
              <a:buSzPct val="100000"/>
              <a:buFont typeface="Arial"/>
              <a:buChar char="-"/>
              <a:defRPr sz="2200">
                <a:latin typeface="Helvetica Neue"/>
                <a:ea typeface="Helvetica Neue"/>
                <a:cs typeface="Helvetica Neue"/>
                <a:sym typeface="Helvetica Neue"/>
              </a:defRPr>
            </a:pPr>
            <a:r>
              <a:t>(Not Bob H’s necessary ‘knowledge’ pipeline) of research development to synthesis to guidelines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p>
            <a:r>
              <a:t>-What is feasible is not just how short the list is, or how long it takes to complete, but also the informatics platform and the culture of care, use of data/feedback: this is aiming for transformation not settling for current barriers…</a:t>
            </a:r>
          </a:p>
          <a:p>
            <a:r>
              <a:t>-Networks should allow for longer term relationships, iterative discussions over time to (re)solve domains, variables, measures, procedures etc.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ffice Them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1"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98" name="Title Text"/>
          <p:cNvSpPr txBox="1">
            <a:spLocks noGrp="1"/>
          </p:cNvSpPr>
          <p:nvPr>
            <p:ph type="title"/>
          </p:nvPr>
        </p:nvSpPr>
        <p:spPr>
          <a:xfrm>
            <a:off x="889000" y="177800"/>
            <a:ext cx="7366000" cy="1714500"/>
          </a:xfrm>
          <a:prstGeom prst="rect">
            <a:avLst/>
          </a:prstGeom>
        </p:spPr>
        <p:txBody>
          <a:bodyPr lIns="38100" tIns="38100" rIns="38100" bIns="38100"/>
          <a:lstStyle>
            <a:lvl1pPr marL="0" marR="0" defTabSz="406400">
              <a:defRPr sz="5600">
                <a:uFillTx/>
                <a:latin typeface="+mj-lt"/>
                <a:ea typeface="+mj-ea"/>
                <a:cs typeface="+mj-cs"/>
                <a:sym typeface="Gill Sans"/>
              </a:defRPr>
            </a:lvl1pPr>
          </a:lstStyle>
          <a:p>
            <a:r>
              <a:t>Title Text</a:t>
            </a:r>
          </a:p>
        </p:txBody>
      </p:sp>
      <p:sp>
        <p:nvSpPr>
          <p:cNvPr id="99"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06" name="Title Text"/>
          <p:cNvSpPr txBox="1">
            <a:spLocks noGrp="1"/>
          </p:cNvSpPr>
          <p:nvPr>
            <p:ph type="title"/>
          </p:nvPr>
        </p:nvSpPr>
        <p:spPr>
          <a:xfrm>
            <a:off x="889000" y="2095500"/>
            <a:ext cx="7366000" cy="2679700"/>
          </a:xfrm>
          <a:prstGeom prst="rect">
            <a:avLst/>
          </a:prstGeom>
        </p:spPr>
        <p:txBody>
          <a:bodyPr lIns="38100" tIns="38100" rIns="38100" bIns="38100"/>
          <a:lstStyle>
            <a:lvl1pPr marL="0" marR="0" defTabSz="406400">
              <a:defRPr sz="5600">
                <a:uFillTx/>
                <a:latin typeface="+mj-lt"/>
                <a:ea typeface="+mj-ea"/>
                <a:cs typeface="+mj-cs"/>
                <a:sym typeface="Gill Sans"/>
              </a:defRPr>
            </a:lvl1pPr>
          </a:lstStyle>
          <a:p>
            <a:r>
              <a:t>Title Text</a:t>
            </a:r>
          </a:p>
        </p:txBody>
      </p:sp>
      <p:sp>
        <p:nvSpPr>
          <p:cNvPr id="107"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123" name="Image"/>
          <p:cNvSpPr>
            <a:spLocks noGrp="1"/>
          </p:cNvSpPr>
          <p:nvPr>
            <p:ph type="pic" sz="half" idx="21"/>
          </p:nvPr>
        </p:nvSpPr>
        <p:spPr>
          <a:xfrm>
            <a:off x="1778000" y="1282700"/>
            <a:ext cx="5600700" cy="3474395"/>
          </a:xfrm>
          <a:prstGeom prst="rect">
            <a:avLst/>
          </a:prstGeom>
          <a:ln w="25400"/>
          <a:effectLst>
            <a:reflection stA="50000" endPos="40000" dir="5400000" sy="-100000" algn="bl" rotWithShape="0"/>
          </a:effectLst>
        </p:spPr>
        <p:txBody>
          <a:bodyPr lIns="91439" tIns="45719" rIns="91439" bIns="45719"/>
          <a:lstStyle/>
          <a:p>
            <a:endParaRPr/>
          </a:p>
        </p:txBody>
      </p:sp>
      <p:sp>
        <p:nvSpPr>
          <p:cNvPr id="124" name="Title Text"/>
          <p:cNvSpPr txBox="1">
            <a:spLocks noGrp="1"/>
          </p:cNvSpPr>
          <p:nvPr>
            <p:ph type="title"/>
          </p:nvPr>
        </p:nvSpPr>
        <p:spPr>
          <a:xfrm>
            <a:off x="889000" y="5181600"/>
            <a:ext cx="7366000" cy="1206500"/>
          </a:xfrm>
          <a:prstGeom prst="rect">
            <a:avLst/>
          </a:prstGeom>
        </p:spPr>
        <p:txBody>
          <a:bodyPr lIns="38100" tIns="38100" rIns="38100" bIns="38100"/>
          <a:lstStyle>
            <a:lvl1pPr marL="0" marR="0" defTabSz="406400">
              <a:defRPr sz="5600">
                <a:uFillTx/>
                <a:latin typeface="+mj-lt"/>
                <a:ea typeface="+mj-ea"/>
                <a:cs typeface="+mj-cs"/>
                <a:sym typeface="Gill Sans"/>
              </a:defRPr>
            </a:lvl1pPr>
          </a:lstStyle>
          <a:p>
            <a:r>
              <a:t>Title Text</a:t>
            </a:r>
          </a:p>
        </p:txBody>
      </p:sp>
      <p:sp>
        <p:nvSpPr>
          <p:cNvPr id="125"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2" name="Image"/>
          <p:cNvSpPr>
            <a:spLocks noGrp="1"/>
          </p:cNvSpPr>
          <p:nvPr>
            <p:ph type="pic" sz="half" idx="21"/>
          </p:nvPr>
        </p:nvSpPr>
        <p:spPr>
          <a:xfrm>
            <a:off x="4876800" y="927100"/>
            <a:ext cx="3225800" cy="4841869"/>
          </a:xfrm>
          <a:prstGeom prst="rect">
            <a:avLst/>
          </a:prstGeom>
        </p:spPr>
        <p:txBody>
          <a:bodyPr lIns="91439" tIns="45719" rIns="91439" bIns="45719"/>
          <a:lstStyle/>
          <a:p>
            <a:endParaRPr/>
          </a:p>
        </p:txBody>
      </p:sp>
      <p:sp>
        <p:nvSpPr>
          <p:cNvPr id="133" name="Title Text"/>
          <p:cNvSpPr txBox="1">
            <a:spLocks noGrp="1"/>
          </p:cNvSpPr>
          <p:nvPr>
            <p:ph type="title"/>
          </p:nvPr>
        </p:nvSpPr>
        <p:spPr>
          <a:xfrm>
            <a:off x="444500" y="990600"/>
            <a:ext cx="4127500" cy="2324100"/>
          </a:xfrm>
          <a:prstGeom prst="rect">
            <a:avLst/>
          </a:prstGeom>
        </p:spPr>
        <p:txBody>
          <a:bodyPr lIns="38100" tIns="38100" rIns="38100" bIns="38100" anchor="b"/>
          <a:lstStyle>
            <a:lvl1pPr marL="0" marR="0" defTabSz="406400">
              <a:defRPr sz="4800">
                <a:uFillTx/>
                <a:latin typeface="+mj-lt"/>
                <a:ea typeface="+mj-ea"/>
                <a:cs typeface="+mj-cs"/>
                <a:sym typeface="Gill Sans"/>
              </a:defRPr>
            </a:lvl1pPr>
          </a:lstStyle>
          <a:p>
            <a:r>
              <a:t>Title Text</a:t>
            </a:r>
          </a:p>
        </p:txBody>
      </p:sp>
      <p:sp>
        <p:nvSpPr>
          <p:cNvPr id="134" name="Body Level One…"/>
          <p:cNvSpPr txBox="1">
            <a:spLocks noGrp="1"/>
          </p:cNvSpPr>
          <p:nvPr>
            <p:ph type="body" sz="quarter" idx="1"/>
          </p:nvPr>
        </p:nvSpPr>
        <p:spPr>
          <a:xfrm>
            <a:off x="444500" y="3378200"/>
            <a:ext cx="4127500" cy="2324100"/>
          </a:xfrm>
          <a:prstGeom prst="rect">
            <a:avLst/>
          </a:prstGeom>
        </p:spPr>
        <p:txBody>
          <a:bodyPr lIns="38100" tIns="38100" rIns="38100" bIns="38100"/>
          <a:lstStyle>
            <a:lvl1pPr marL="0" marR="0" indent="0" algn="ctr" defTabSz="406400">
              <a:spcBef>
                <a:spcPts val="0"/>
              </a:spcBef>
              <a:buClrTx/>
              <a:buSzTx/>
              <a:buFontTx/>
              <a:buNone/>
              <a:defRPr sz="2200">
                <a:uFillTx/>
                <a:latin typeface="+mj-lt"/>
                <a:ea typeface="+mj-ea"/>
                <a:cs typeface="+mj-cs"/>
                <a:sym typeface="Gill Sans"/>
              </a:defRPr>
            </a:lvl1pPr>
            <a:lvl2pPr marL="0" marR="0" indent="0" algn="ctr" defTabSz="406400">
              <a:spcBef>
                <a:spcPts val="0"/>
              </a:spcBef>
              <a:buClrTx/>
              <a:buSzTx/>
              <a:buFontTx/>
              <a:buNone/>
              <a:defRPr sz="2200">
                <a:uFillTx/>
                <a:latin typeface="+mj-lt"/>
                <a:ea typeface="+mj-ea"/>
                <a:cs typeface="+mj-cs"/>
                <a:sym typeface="Gill Sans"/>
              </a:defRPr>
            </a:lvl2pPr>
            <a:lvl3pPr marL="0" marR="0" indent="0" algn="ctr" defTabSz="406400">
              <a:spcBef>
                <a:spcPts val="0"/>
              </a:spcBef>
              <a:buClrTx/>
              <a:buSzTx/>
              <a:buFontTx/>
              <a:buNone/>
              <a:defRPr sz="2200">
                <a:uFillTx/>
                <a:latin typeface="+mj-lt"/>
                <a:ea typeface="+mj-ea"/>
                <a:cs typeface="+mj-cs"/>
                <a:sym typeface="Gill Sans"/>
              </a:defRPr>
            </a:lvl3pPr>
            <a:lvl4pPr marL="0" marR="0" indent="0" algn="ctr" defTabSz="406400">
              <a:spcBef>
                <a:spcPts val="0"/>
              </a:spcBef>
              <a:buClrTx/>
              <a:buSzTx/>
              <a:buFontTx/>
              <a:buNone/>
              <a:defRPr sz="2200">
                <a:uFillTx/>
                <a:latin typeface="+mj-lt"/>
                <a:ea typeface="+mj-ea"/>
                <a:cs typeface="+mj-cs"/>
                <a:sym typeface="Gill Sans"/>
              </a:defRPr>
            </a:lvl4pPr>
            <a:lvl5pPr marL="0" marR="0" indent="0" algn="ctr" defTabSz="406400">
              <a:spcBef>
                <a:spcPts val="0"/>
              </a:spcBef>
              <a:buClrTx/>
              <a:buSzTx/>
              <a:buFontTx/>
              <a:buNone/>
              <a:defRPr sz="22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142" name="Image"/>
          <p:cNvSpPr>
            <a:spLocks noGrp="1"/>
          </p:cNvSpPr>
          <p:nvPr>
            <p:ph type="pic" sz="half" idx="21"/>
          </p:nvPr>
        </p:nvSpPr>
        <p:spPr>
          <a:xfrm>
            <a:off x="4876800" y="927100"/>
            <a:ext cx="3225800" cy="4841869"/>
          </a:xfrm>
          <a:prstGeom prst="rect">
            <a:avLst/>
          </a:prstGeom>
          <a:ln w="25400"/>
          <a:effectLst>
            <a:reflection stA="50000" endPos="40000" dir="5400000" sy="-100000" algn="bl" rotWithShape="0"/>
          </a:effectLst>
        </p:spPr>
        <p:txBody>
          <a:bodyPr lIns="91439" tIns="45719" rIns="91439" bIns="45719"/>
          <a:lstStyle/>
          <a:p>
            <a:endParaRPr/>
          </a:p>
        </p:txBody>
      </p:sp>
      <p:sp>
        <p:nvSpPr>
          <p:cNvPr id="143" name="Title Text"/>
          <p:cNvSpPr txBox="1">
            <a:spLocks noGrp="1"/>
          </p:cNvSpPr>
          <p:nvPr>
            <p:ph type="title"/>
          </p:nvPr>
        </p:nvSpPr>
        <p:spPr>
          <a:xfrm>
            <a:off x="444500" y="990600"/>
            <a:ext cx="4127500" cy="2324100"/>
          </a:xfrm>
          <a:prstGeom prst="rect">
            <a:avLst/>
          </a:prstGeom>
        </p:spPr>
        <p:txBody>
          <a:bodyPr lIns="38100" tIns="38100" rIns="38100" bIns="38100" anchor="b"/>
          <a:lstStyle>
            <a:lvl1pPr marL="0" marR="0" defTabSz="406400">
              <a:defRPr sz="4800">
                <a:uFillTx/>
                <a:latin typeface="+mj-lt"/>
                <a:ea typeface="+mj-ea"/>
                <a:cs typeface="+mj-cs"/>
                <a:sym typeface="Gill Sans"/>
              </a:defRPr>
            </a:lvl1pPr>
          </a:lstStyle>
          <a:p>
            <a:r>
              <a:t>Title Text</a:t>
            </a:r>
          </a:p>
        </p:txBody>
      </p:sp>
      <p:sp>
        <p:nvSpPr>
          <p:cNvPr id="144" name="Body Level One…"/>
          <p:cNvSpPr txBox="1">
            <a:spLocks noGrp="1"/>
          </p:cNvSpPr>
          <p:nvPr>
            <p:ph type="body" sz="quarter" idx="1"/>
          </p:nvPr>
        </p:nvSpPr>
        <p:spPr>
          <a:xfrm>
            <a:off x="444500" y="3378200"/>
            <a:ext cx="4127500" cy="2324100"/>
          </a:xfrm>
          <a:prstGeom prst="rect">
            <a:avLst/>
          </a:prstGeom>
        </p:spPr>
        <p:txBody>
          <a:bodyPr lIns="38100" tIns="38100" rIns="38100" bIns="38100"/>
          <a:lstStyle>
            <a:lvl1pPr marL="0" marR="0" indent="0" algn="ctr" defTabSz="406400">
              <a:spcBef>
                <a:spcPts val="0"/>
              </a:spcBef>
              <a:buClrTx/>
              <a:buSzTx/>
              <a:buFontTx/>
              <a:buNone/>
              <a:defRPr sz="2200">
                <a:uFillTx/>
                <a:latin typeface="+mj-lt"/>
                <a:ea typeface="+mj-ea"/>
                <a:cs typeface="+mj-cs"/>
                <a:sym typeface="Gill Sans"/>
              </a:defRPr>
            </a:lvl1pPr>
            <a:lvl2pPr marL="0" marR="0" indent="0" algn="ctr" defTabSz="406400">
              <a:spcBef>
                <a:spcPts val="0"/>
              </a:spcBef>
              <a:buClrTx/>
              <a:buSzTx/>
              <a:buFontTx/>
              <a:buNone/>
              <a:defRPr sz="2200">
                <a:uFillTx/>
                <a:latin typeface="+mj-lt"/>
                <a:ea typeface="+mj-ea"/>
                <a:cs typeface="+mj-cs"/>
                <a:sym typeface="Gill Sans"/>
              </a:defRPr>
            </a:lvl2pPr>
            <a:lvl3pPr marL="0" marR="0" indent="0" algn="ctr" defTabSz="406400">
              <a:spcBef>
                <a:spcPts val="0"/>
              </a:spcBef>
              <a:buClrTx/>
              <a:buSzTx/>
              <a:buFontTx/>
              <a:buNone/>
              <a:defRPr sz="2200">
                <a:uFillTx/>
                <a:latin typeface="+mj-lt"/>
                <a:ea typeface="+mj-ea"/>
                <a:cs typeface="+mj-cs"/>
                <a:sym typeface="Gill Sans"/>
              </a:defRPr>
            </a:lvl3pPr>
            <a:lvl4pPr marL="0" marR="0" indent="0" algn="ctr" defTabSz="406400">
              <a:spcBef>
                <a:spcPts val="0"/>
              </a:spcBef>
              <a:buClrTx/>
              <a:buSzTx/>
              <a:buFontTx/>
              <a:buNone/>
              <a:defRPr sz="2200">
                <a:uFillTx/>
                <a:latin typeface="+mj-lt"/>
                <a:ea typeface="+mj-ea"/>
                <a:cs typeface="+mj-cs"/>
                <a:sym typeface="Gill Sans"/>
              </a:defRPr>
            </a:lvl4pPr>
            <a:lvl5pPr marL="0" marR="0" indent="0" algn="ctr" defTabSz="406400">
              <a:spcBef>
                <a:spcPts val="0"/>
              </a:spcBef>
              <a:buClrTx/>
              <a:buSzTx/>
              <a:buFontTx/>
              <a:buNone/>
              <a:defRPr sz="22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52" name="Image"/>
          <p:cNvSpPr>
            <a:spLocks noGrp="1"/>
          </p:cNvSpPr>
          <p:nvPr>
            <p:ph type="pic" sz="quarter" idx="21"/>
          </p:nvPr>
        </p:nvSpPr>
        <p:spPr>
          <a:xfrm>
            <a:off x="5054600" y="1790700"/>
            <a:ext cx="2882900" cy="4327182"/>
          </a:xfrm>
          <a:prstGeom prst="rect">
            <a:avLst/>
          </a:prstGeom>
        </p:spPr>
        <p:txBody>
          <a:bodyPr lIns="91439" tIns="45719" rIns="91439" bIns="45719"/>
          <a:lstStyle/>
          <a:p>
            <a:endParaRPr/>
          </a:p>
        </p:txBody>
      </p:sp>
      <p:sp>
        <p:nvSpPr>
          <p:cNvPr id="153" name="Title Text"/>
          <p:cNvSpPr txBox="1">
            <a:spLocks noGrp="1"/>
          </p:cNvSpPr>
          <p:nvPr>
            <p:ph type="title"/>
          </p:nvPr>
        </p:nvSpPr>
        <p:spPr>
          <a:xfrm>
            <a:off x="889000" y="177800"/>
            <a:ext cx="7366000" cy="1714500"/>
          </a:xfrm>
          <a:prstGeom prst="rect">
            <a:avLst/>
          </a:prstGeom>
        </p:spPr>
        <p:txBody>
          <a:bodyPr lIns="38100" tIns="38100" rIns="38100" bIns="38100"/>
          <a:lstStyle>
            <a:lvl1pPr marL="0" marR="0" defTabSz="406400">
              <a:defRPr sz="5600">
                <a:uFillTx/>
                <a:latin typeface="+mj-lt"/>
                <a:ea typeface="+mj-ea"/>
                <a:cs typeface="+mj-cs"/>
                <a:sym typeface="Gill Sans"/>
              </a:defRPr>
            </a:lvl1pPr>
          </a:lstStyle>
          <a:p>
            <a:r>
              <a:t>Title Text</a:t>
            </a:r>
          </a:p>
        </p:txBody>
      </p:sp>
      <p:sp>
        <p:nvSpPr>
          <p:cNvPr id="154" name="Body Level One…"/>
          <p:cNvSpPr txBox="1">
            <a:spLocks noGrp="1"/>
          </p:cNvSpPr>
          <p:nvPr>
            <p:ph type="body" sz="half" idx="1"/>
          </p:nvPr>
        </p:nvSpPr>
        <p:spPr>
          <a:xfrm>
            <a:off x="889000" y="1943100"/>
            <a:ext cx="3543300" cy="4025900"/>
          </a:xfrm>
          <a:prstGeom prst="rect">
            <a:avLst/>
          </a:prstGeom>
        </p:spPr>
        <p:txBody>
          <a:bodyPr lIns="38100" tIns="38100" rIns="38100" bIns="38100" anchor="ctr"/>
          <a:lstStyle>
            <a:lvl1pPr marL="640422" marR="0" indent="-386422" defTabSz="406400">
              <a:spcBef>
                <a:spcPts val="2700"/>
              </a:spcBef>
              <a:buClrTx/>
              <a:buSzPct val="171000"/>
              <a:buFontTx/>
              <a:defRPr sz="2000">
                <a:uFillTx/>
                <a:latin typeface="+mj-lt"/>
                <a:ea typeface="+mj-ea"/>
                <a:cs typeface="+mj-cs"/>
                <a:sym typeface="Gill Sans"/>
              </a:defRPr>
            </a:lvl1pPr>
            <a:lvl2pPr marL="983322" marR="0" indent="-386422" defTabSz="406400">
              <a:spcBef>
                <a:spcPts val="2700"/>
              </a:spcBef>
              <a:buClrTx/>
              <a:buSzPct val="171000"/>
              <a:buFontTx/>
              <a:buChar char="•"/>
              <a:defRPr sz="2000">
                <a:uFillTx/>
                <a:latin typeface="+mj-lt"/>
                <a:ea typeface="+mj-ea"/>
                <a:cs typeface="+mj-cs"/>
                <a:sym typeface="Gill Sans"/>
              </a:defRPr>
            </a:lvl2pPr>
            <a:lvl3pPr marL="1326222" marR="0" indent="-386422" defTabSz="406400">
              <a:spcBef>
                <a:spcPts val="2700"/>
              </a:spcBef>
              <a:buClrTx/>
              <a:buSzPct val="171000"/>
              <a:buFontTx/>
              <a:defRPr sz="2000">
                <a:uFillTx/>
                <a:latin typeface="+mj-lt"/>
                <a:ea typeface="+mj-ea"/>
                <a:cs typeface="+mj-cs"/>
                <a:sym typeface="Gill Sans"/>
              </a:defRPr>
            </a:lvl3pPr>
            <a:lvl4pPr marL="1681822" marR="0" indent="-386422" defTabSz="406400">
              <a:spcBef>
                <a:spcPts val="2700"/>
              </a:spcBef>
              <a:buClrTx/>
              <a:buSzPct val="171000"/>
              <a:buFontTx/>
              <a:buChar char="•"/>
              <a:defRPr>
                <a:uFillTx/>
                <a:latin typeface="+mj-lt"/>
                <a:ea typeface="+mj-ea"/>
                <a:cs typeface="+mj-cs"/>
                <a:sym typeface="Gill Sans"/>
              </a:defRPr>
            </a:lvl4pPr>
            <a:lvl5pPr marL="2024722" marR="0" indent="-386422" defTabSz="406400">
              <a:spcBef>
                <a:spcPts val="2700"/>
              </a:spcBef>
              <a:buClrTx/>
              <a:buSzPct val="171000"/>
              <a:buFontTx/>
              <a:buChar char="•"/>
              <a:defRPr>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889000" y="177800"/>
            <a:ext cx="7366000" cy="1714500"/>
          </a:xfrm>
          <a:prstGeom prst="rect">
            <a:avLst/>
          </a:prstGeom>
        </p:spPr>
        <p:txBody>
          <a:bodyPr lIns="38100" tIns="38100" rIns="38100" bIns="38100"/>
          <a:lstStyle>
            <a:lvl1pPr marL="0" marR="0" defTabSz="406400">
              <a:defRPr sz="5600">
                <a:uFillTx/>
                <a:latin typeface="+mj-lt"/>
                <a:ea typeface="+mj-ea"/>
                <a:cs typeface="+mj-cs"/>
                <a:sym typeface="Gill Sans"/>
              </a:defRPr>
            </a:lvl1pPr>
          </a:lstStyle>
          <a:p>
            <a:r>
              <a:t>Title Text</a:t>
            </a:r>
          </a:p>
        </p:txBody>
      </p:sp>
      <p:sp>
        <p:nvSpPr>
          <p:cNvPr id="163" name="Body Level One…"/>
          <p:cNvSpPr txBox="1">
            <a:spLocks noGrp="1"/>
          </p:cNvSpPr>
          <p:nvPr>
            <p:ph type="body" sz="half" idx="1"/>
          </p:nvPr>
        </p:nvSpPr>
        <p:spPr>
          <a:xfrm>
            <a:off x="889000" y="1943100"/>
            <a:ext cx="3543300" cy="4025900"/>
          </a:xfrm>
          <a:prstGeom prst="rect">
            <a:avLst/>
          </a:prstGeom>
        </p:spPr>
        <p:txBody>
          <a:bodyPr lIns="38100" tIns="38100" rIns="38100" bIns="38100" anchor="ctr"/>
          <a:lstStyle>
            <a:lvl1pPr marL="640422" marR="0" indent="-386422" defTabSz="406400">
              <a:spcBef>
                <a:spcPts val="2700"/>
              </a:spcBef>
              <a:buClrTx/>
              <a:buSzPct val="171000"/>
              <a:buFontTx/>
              <a:defRPr sz="2000">
                <a:uFillTx/>
                <a:latin typeface="+mj-lt"/>
                <a:ea typeface="+mj-ea"/>
                <a:cs typeface="+mj-cs"/>
                <a:sym typeface="Gill Sans"/>
              </a:defRPr>
            </a:lvl1pPr>
            <a:lvl2pPr marL="983322" marR="0" indent="-386422" defTabSz="406400">
              <a:spcBef>
                <a:spcPts val="2700"/>
              </a:spcBef>
              <a:buClrTx/>
              <a:buSzPct val="171000"/>
              <a:buFontTx/>
              <a:buChar char="•"/>
              <a:defRPr sz="2000">
                <a:uFillTx/>
                <a:latin typeface="+mj-lt"/>
                <a:ea typeface="+mj-ea"/>
                <a:cs typeface="+mj-cs"/>
                <a:sym typeface="Gill Sans"/>
              </a:defRPr>
            </a:lvl2pPr>
            <a:lvl3pPr marL="1326222" marR="0" indent="-386422" defTabSz="406400">
              <a:spcBef>
                <a:spcPts val="2700"/>
              </a:spcBef>
              <a:buClrTx/>
              <a:buSzPct val="171000"/>
              <a:buFontTx/>
              <a:defRPr sz="2000">
                <a:uFillTx/>
                <a:latin typeface="+mj-lt"/>
                <a:ea typeface="+mj-ea"/>
                <a:cs typeface="+mj-cs"/>
                <a:sym typeface="Gill Sans"/>
              </a:defRPr>
            </a:lvl3pPr>
            <a:lvl4pPr marL="1681822" marR="0" indent="-386422" defTabSz="406400">
              <a:spcBef>
                <a:spcPts val="2700"/>
              </a:spcBef>
              <a:buClrTx/>
              <a:buSzPct val="171000"/>
              <a:buFontTx/>
              <a:buChar char="•"/>
              <a:defRPr>
                <a:uFillTx/>
                <a:latin typeface="+mj-lt"/>
                <a:ea typeface="+mj-ea"/>
                <a:cs typeface="+mj-cs"/>
                <a:sym typeface="Gill Sans"/>
              </a:defRPr>
            </a:lvl4pPr>
            <a:lvl5pPr marL="2024722" marR="0" indent="-386422" defTabSz="406400">
              <a:spcBef>
                <a:spcPts val="2700"/>
              </a:spcBef>
              <a:buClrTx/>
              <a:buSzPct val="171000"/>
              <a:buFontTx/>
              <a:buChar char="•"/>
              <a:defRPr>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89000" y="177800"/>
            <a:ext cx="7366000" cy="1714500"/>
          </a:xfrm>
          <a:prstGeom prst="rect">
            <a:avLst/>
          </a:prstGeom>
        </p:spPr>
        <p:txBody>
          <a:bodyPr lIns="38100" tIns="38100" rIns="38100" bIns="38100"/>
          <a:lstStyle>
            <a:lvl1pPr marL="0" marR="0" defTabSz="406400">
              <a:defRPr sz="5600">
                <a:uFillTx/>
                <a:latin typeface="+mj-lt"/>
                <a:ea typeface="+mj-ea"/>
                <a:cs typeface="+mj-cs"/>
                <a:sym typeface="Gill Sans"/>
              </a:defRPr>
            </a:lvl1pPr>
          </a:lstStyle>
          <a:p>
            <a:r>
              <a:t>Title Text</a:t>
            </a:r>
          </a:p>
        </p:txBody>
      </p:sp>
      <p:sp>
        <p:nvSpPr>
          <p:cNvPr id="172" name="Body Level One…"/>
          <p:cNvSpPr txBox="1">
            <a:spLocks noGrp="1"/>
          </p:cNvSpPr>
          <p:nvPr>
            <p:ph type="body" sz="quarter" idx="1"/>
          </p:nvPr>
        </p:nvSpPr>
        <p:spPr>
          <a:xfrm>
            <a:off x="5461000" y="1943100"/>
            <a:ext cx="2794000" cy="4025900"/>
          </a:xfrm>
          <a:prstGeom prst="rect">
            <a:avLst/>
          </a:prstGeom>
        </p:spPr>
        <p:txBody>
          <a:bodyPr lIns="38100" tIns="38100" rIns="38100" bIns="38100" anchor="ctr"/>
          <a:lstStyle>
            <a:lvl1pPr marL="640422" marR="0" indent="-386422" defTabSz="406400">
              <a:spcBef>
                <a:spcPts val="2700"/>
              </a:spcBef>
              <a:buClrTx/>
              <a:buSzPct val="171000"/>
              <a:buFontTx/>
              <a:defRPr sz="2000">
                <a:uFillTx/>
                <a:latin typeface="+mj-lt"/>
                <a:ea typeface="+mj-ea"/>
                <a:cs typeface="+mj-cs"/>
                <a:sym typeface="Gill Sans"/>
              </a:defRPr>
            </a:lvl1pPr>
            <a:lvl2pPr marL="983322" marR="0" indent="-386422" defTabSz="406400">
              <a:spcBef>
                <a:spcPts val="2700"/>
              </a:spcBef>
              <a:buClrTx/>
              <a:buSzPct val="171000"/>
              <a:buFontTx/>
              <a:buChar char="•"/>
              <a:defRPr sz="2000">
                <a:uFillTx/>
                <a:latin typeface="+mj-lt"/>
                <a:ea typeface="+mj-ea"/>
                <a:cs typeface="+mj-cs"/>
                <a:sym typeface="Gill Sans"/>
              </a:defRPr>
            </a:lvl2pPr>
            <a:lvl3pPr marL="1326222" marR="0" indent="-386422" defTabSz="406400">
              <a:spcBef>
                <a:spcPts val="2700"/>
              </a:spcBef>
              <a:buClrTx/>
              <a:buSzPct val="171000"/>
              <a:buFontTx/>
              <a:defRPr sz="2000">
                <a:uFillTx/>
                <a:latin typeface="+mj-lt"/>
                <a:ea typeface="+mj-ea"/>
                <a:cs typeface="+mj-cs"/>
                <a:sym typeface="Gill Sans"/>
              </a:defRPr>
            </a:lvl3pPr>
            <a:lvl4pPr marL="1681822" marR="0" indent="-386422" defTabSz="406400">
              <a:spcBef>
                <a:spcPts val="2700"/>
              </a:spcBef>
              <a:buClrTx/>
              <a:buSzPct val="171000"/>
              <a:buFontTx/>
              <a:buChar char="•"/>
              <a:defRPr>
                <a:uFillTx/>
                <a:latin typeface="+mj-lt"/>
                <a:ea typeface="+mj-ea"/>
                <a:cs typeface="+mj-cs"/>
                <a:sym typeface="Gill Sans"/>
              </a:defRPr>
            </a:lvl4pPr>
            <a:lvl5pPr marL="2024722" marR="0" indent="-386422" defTabSz="406400">
              <a:spcBef>
                <a:spcPts val="2700"/>
              </a:spcBef>
              <a:buClrTx/>
              <a:buSzPct val="171000"/>
              <a:buFontTx/>
              <a:buChar char="•"/>
              <a:defRPr>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Office Theme copy">
    <p:spTree>
      <p:nvGrpSpPr>
        <p:cNvPr id="1" name=""/>
        <p:cNvGrpSpPr/>
        <p:nvPr/>
      </p:nvGrpSpPr>
      <p:grpSpPr>
        <a:xfrm>
          <a:off x="0" y="0"/>
          <a:ext cx="0" cy="0"/>
          <a:chOff x="0" y="0"/>
          <a:chExt cx="0" cy="0"/>
        </a:xfrm>
      </p:grpSpPr>
      <p:sp>
        <p:nvSpPr>
          <p:cNvPr id="180" name="Title Text"/>
          <p:cNvSpPr txBox="1">
            <a:spLocks noGrp="1"/>
          </p:cNvSpPr>
          <p:nvPr>
            <p:ph type="title"/>
          </p:nvPr>
        </p:nvSpPr>
        <p:spPr>
          <a:prstGeom prst="rect">
            <a:avLst/>
          </a:prstGeom>
        </p:spPr>
        <p:txBody>
          <a:bodyPr/>
          <a:lstStyle>
            <a:lvl1pPr>
              <a:defRPr>
                <a:latin typeface="+mn-lt"/>
                <a:ea typeface="+mn-ea"/>
                <a:cs typeface="+mn-cs"/>
                <a:sym typeface="Calibri"/>
              </a:defRPr>
            </a:lvl1pPr>
          </a:lstStyle>
          <a:p>
            <a:r>
              <a:t>Title Text</a:t>
            </a:r>
          </a:p>
        </p:txBody>
      </p:sp>
      <p:sp>
        <p:nvSpPr>
          <p:cNvPr id="181" name="Body Level One…"/>
          <p:cNvSpPr txBox="1">
            <a:spLocks noGrp="1"/>
          </p:cNvSpPr>
          <p:nvPr>
            <p:ph type="body" idx="1"/>
          </p:nvPr>
        </p:nvSpPr>
        <p:spPr>
          <a:prstGeom prst="rect">
            <a:avLst/>
          </a:prstGeom>
        </p:spPr>
        <p:txBody>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lvl1pPr defTabSz="914400">
              <a:defRPr>
                <a:solidFill>
                  <a:srgbClr val="FFFB00"/>
                </a:solidFill>
                <a:uFill>
                  <a:solidFill>
                    <a:srgbClr val="FFFB00"/>
                  </a:solidFill>
                </a:uFill>
                <a:latin typeface="Arial"/>
                <a:ea typeface="Arial"/>
                <a:cs typeface="Arial"/>
                <a:sym typeface="Arial"/>
              </a:defRPr>
            </a:lvl1pPr>
          </a:lstStyle>
          <a:p>
            <a:r>
              <a:t>Title Text</a:t>
            </a:r>
          </a:p>
        </p:txBody>
      </p:sp>
      <p:sp>
        <p:nvSpPr>
          <p:cNvPr id="21" name="Body Level One…"/>
          <p:cNvSpPr txBox="1">
            <a:spLocks noGrp="1"/>
          </p:cNvSpPr>
          <p:nvPr>
            <p:ph type="body" idx="1"/>
          </p:nvPr>
        </p:nvSpPr>
        <p:spPr>
          <a:prstGeom prst="rect">
            <a:avLst/>
          </a:prstGeom>
        </p:spPr>
        <p:txBody>
          <a:bodyPr/>
          <a:lstStyle>
            <a:lvl1pPr defTabSz="914400">
              <a:buClrTx/>
              <a:buFontTx/>
              <a:defRPr>
                <a:solidFill>
                  <a:srgbClr val="FFFFFF"/>
                </a:solidFill>
                <a:uFill>
                  <a:solidFill>
                    <a:srgbClr val="FFFFFF"/>
                  </a:solidFill>
                </a:uFill>
                <a:latin typeface="Arial"/>
                <a:ea typeface="Arial"/>
                <a:cs typeface="Arial"/>
                <a:sym typeface="Arial"/>
              </a:defRPr>
            </a:lvl1pPr>
            <a:lvl2pPr defTabSz="914400">
              <a:spcBef>
                <a:spcPts val="600"/>
              </a:spcBef>
              <a:buClrTx/>
              <a:buFontTx/>
              <a:defRPr>
                <a:solidFill>
                  <a:srgbClr val="FFFFFF"/>
                </a:solidFill>
                <a:uFill>
                  <a:solidFill>
                    <a:srgbClr val="FFFFFF"/>
                  </a:solidFill>
                </a:uFill>
                <a:latin typeface="Arial"/>
                <a:ea typeface="Arial"/>
                <a:cs typeface="Arial"/>
                <a:sym typeface="Arial"/>
              </a:defRPr>
            </a:lvl2pPr>
            <a:lvl3pPr defTabSz="914400">
              <a:buClrTx/>
              <a:buFontTx/>
              <a:defRPr>
                <a:solidFill>
                  <a:srgbClr val="FFFFFF"/>
                </a:solidFill>
                <a:uFill>
                  <a:solidFill>
                    <a:srgbClr val="FFFFFF"/>
                  </a:solidFill>
                </a:uFill>
                <a:latin typeface="Arial"/>
                <a:ea typeface="Arial"/>
                <a:cs typeface="Arial"/>
                <a:sym typeface="Arial"/>
              </a:defRPr>
            </a:lvl3pPr>
            <a:lvl4pPr defTabSz="914400">
              <a:buClrTx/>
              <a:buFontTx/>
              <a:defRPr>
                <a:solidFill>
                  <a:srgbClr val="FFFFFF"/>
                </a:solidFill>
                <a:uFill>
                  <a:solidFill>
                    <a:srgbClr val="FFFFFF"/>
                  </a:solidFill>
                </a:uFill>
                <a:latin typeface="Arial"/>
                <a:ea typeface="Arial"/>
                <a:cs typeface="Arial"/>
                <a:sym typeface="Arial"/>
              </a:defRPr>
            </a:lvl4pPr>
            <a:lvl5pPr defTabSz="914400">
              <a:buClrTx/>
              <a:buFontTx/>
              <a:defRPr>
                <a:solidFill>
                  <a:srgbClr val="FFFFFF"/>
                </a:solidFill>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7463966" y="6245225"/>
            <a:ext cx="312068" cy="298984"/>
          </a:xfrm>
          <a:prstGeom prst="rect">
            <a:avLst/>
          </a:prstGeom>
        </p:spPr>
        <p:txBody>
          <a:bodyPr anchor="t"/>
          <a:lstStyle>
            <a:lvl1pPr>
              <a:defRPr sz="1400">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Office Theme copy 1">
    <p:spTree>
      <p:nvGrpSpPr>
        <p:cNvPr id="1" name=""/>
        <p:cNvGrpSpPr/>
        <p:nvPr/>
      </p:nvGrpSpPr>
      <p:grpSpPr>
        <a:xfrm>
          <a:off x="0" y="0"/>
          <a:ext cx="0" cy="0"/>
          <a:chOff x="0" y="0"/>
          <a:chExt cx="0" cy="0"/>
        </a:xfrm>
      </p:grpSpPr>
      <p:sp>
        <p:nvSpPr>
          <p:cNvPr id="189" name="Title Text"/>
          <p:cNvSpPr txBox="1">
            <a:spLocks noGrp="1"/>
          </p:cNvSpPr>
          <p:nvPr>
            <p:ph type="title"/>
          </p:nvPr>
        </p:nvSpPr>
        <p:spPr>
          <a:prstGeom prst="rect">
            <a:avLst/>
          </a:prstGeom>
        </p:spPr>
        <p:txBody>
          <a:bodyPr/>
          <a:lstStyle>
            <a:lvl1pPr>
              <a:defRPr>
                <a:latin typeface="+mn-lt"/>
                <a:ea typeface="+mn-ea"/>
                <a:cs typeface="+mn-cs"/>
                <a:sym typeface="Calibri"/>
              </a:defRPr>
            </a:lvl1pPr>
          </a:lstStyle>
          <a:p>
            <a:r>
              <a:t>Title Text</a:t>
            </a:r>
          </a:p>
        </p:txBody>
      </p:sp>
      <p:sp>
        <p:nvSpPr>
          <p:cNvPr id="190" name="Body Level One…"/>
          <p:cNvSpPr txBox="1">
            <a:spLocks noGrp="1"/>
          </p:cNvSpPr>
          <p:nvPr>
            <p:ph type="body" idx="1"/>
          </p:nvPr>
        </p:nvSpPr>
        <p:spPr>
          <a:prstGeom prst="rect">
            <a:avLst/>
          </a:prstGeom>
        </p:spPr>
        <p:txBody>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Office Theme">
    <p:spTree>
      <p:nvGrpSpPr>
        <p:cNvPr id="1" name=""/>
        <p:cNvGrpSpPr/>
        <p:nvPr/>
      </p:nvGrpSpPr>
      <p:grpSpPr>
        <a:xfrm>
          <a:off x="0" y="0"/>
          <a:ext cx="0" cy="0"/>
          <a:chOff x="0" y="0"/>
          <a:chExt cx="0" cy="0"/>
        </a:xfrm>
      </p:grpSpPr>
      <p:sp>
        <p:nvSpPr>
          <p:cNvPr id="198" name="Title Text"/>
          <p:cNvSpPr txBox="1">
            <a:spLocks noGrp="1"/>
          </p:cNvSpPr>
          <p:nvPr>
            <p:ph type="title"/>
          </p:nvPr>
        </p:nvSpPr>
        <p:spPr>
          <a:prstGeom prst="rect">
            <a:avLst/>
          </a:prstGeom>
        </p:spPr>
        <p:txBody>
          <a:bodyPr/>
          <a:lstStyle>
            <a:lvl1pPr>
              <a:defRPr>
                <a:latin typeface="+mn-lt"/>
                <a:ea typeface="+mn-ea"/>
                <a:cs typeface="+mn-cs"/>
                <a:sym typeface="Calibri"/>
              </a:defRPr>
            </a:lvl1pPr>
          </a:lstStyle>
          <a:p>
            <a:r>
              <a:t>Title Text</a:t>
            </a:r>
          </a:p>
        </p:txBody>
      </p:sp>
      <p:sp>
        <p:nvSpPr>
          <p:cNvPr id="199" name="Body Level One…"/>
          <p:cNvSpPr txBox="1">
            <a:spLocks noGrp="1"/>
          </p:cNvSpPr>
          <p:nvPr>
            <p:ph type="body" idx="1"/>
          </p:nvPr>
        </p:nvSpPr>
        <p:spPr>
          <a:prstGeom prst="rect">
            <a:avLst/>
          </a:prstGeom>
        </p:spPr>
        <p:txBody>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Office Theme">
    <p:spTree>
      <p:nvGrpSpPr>
        <p:cNvPr id="1" name=""/>
        <p:cNvGrpSpPr/>
        <p:nvPr/>
      </p:nvGrpSpPr>
      <p:grpSpPr>
        <a:xfrm>
          <a:off x="0" y="0"/>
          <a:ext cx="0" cy="0"/>
          <a:chOff x="0" y="0"/>
          <a:chExt cx="0" cy="0"/>
        </a:xfrm>
      </p:grpSpPr>
      <p:sp>
        <p:nvSpPr>
          <p:cNvPr id="225" name="Title Text"/>
          <p:cNvSpPr txBox="1">
            <a:spLocks noGrp="1"/>
          </p:cNvSpPr>
          <p:nvPr>
            <p:ph type="title"/>
          </p:nvPr>
        </p:nvSpPr>
        <p:spPr>
          <a:xfrm>
            <a:off x="457199" y="92074"/>
            <a:ext cx="8229601" cy="1508126"/>
          </a:xfrm>
          <a:prstGeom prst="rect">
            <a:avLst/>
          </a:prstGeom>
        </p:spPr>
        <p:txBody>
          <a:bodyPr/>
          <a:lstStyle>
            <a:lvl1pPr marL="28574" marR="28574" defTabSz="321468">
              <a:defRPr sz="4200">
                <a:latin typeface="+mn-lt"/>
                <a:ea typeface="+mn-ea"/>
                <a:cs typeface="+mn-cs"/>
                <a:sym typeface="Calibri"/>
              </a:defRPr>
            </a:lvl1pPr>
          </a:lstStyle>
          <a:p>
            <a:r>
              <a:t>Title Text</a:t>
            </a:r>
          </a:p>
        </p:txBody>
      </p:sp>
      <p:sp>
        <p:nvSpPr>
          <p:cNvPr id="226" name="Body Level One…"/>
          <p:cNvSpPr txBox="1">
            <a:spLocks noGrp="1"/>
          </p:cNvSpPr>
          <p:nvPr>
            <p:ph type="body" idx="1"/>
          </p:nvPr>
        </p:nvSpPr>
        <p:spPr>
          <a:xfrm>
            <a:off x="457199" y="1600200"/>
            <a:ext cx="8229601" cy="5257800"/>
          </a:xfrm>
          <a:prstGeom prst="rect">
            <a:avLst/>
          </a:prstGeom>
        </p:spPr>
        <p:txBody>
          <a:bodyPr/>
          <a:lstStyle>
            <a:lvl1pPr marL="362108" marR="28574" indent="-321468" defTabSz="321468">
              <a:spcBef>
                <a:spcPts val="500"/>
              </a:spcBef>
              <a:defRPr sz="3000">
                <a:latin typeface="+mn-lt"/>
                <a:ea typeface="+mn-ea"/>
                <a:cs typeface="+mn-cs"/>
                <a:sym typeface="Calibri"/>
              </a:defRPr>
            </a:lvl1pPr>
            <a:lvl2pPr marL="763179" marR="28574" indent="-265339" defTabSz="321468">
              <a:spcBef>
                <a:spcPts val="400"/>
              </a:spcBef>
              <a:defRPr sz="2600">
                <a:latin typeface="+mn-lt"/>
                <a:ea typeface="+mn-ea"/>
                <a:cs typeface="+mn-cs"/>
                <a:sym typeface="Calibri"/>
              </a:defRPr>
            </a:lvl2pPr>
            <a:lvl3pPr marL="1164589" marR="28574" indent="-209550" defTabSz="321468">
              <a:spcBef>
                <a:spcPts val="400"/>
              </a:spcBef>
              <a:defRPr sz="2200">
                <a:latin typeface="+mn-lt"/>
                <a:ea typeface="+mn-ea"/>
                <a:cs typeface="+mn-cs"/>
                <a:sym typeface="Calibri"/>
              </a:defRPr>
            </a:lvl3pPr>
            <a:lvl4pPr marL="1617979" marR="28574" indent="-205739" defTabSz="321468">
              <a:spcBef>
                <a:spcPts val="300"/>
              </a:spcBef>
              <a:defRPr sz="1800">
                <a:latin typeface="+mn-lt"/>
                <a:ea typeface="+mn-ea"/>
                <a:cs typeface="+mn-cs"/>
                <a:sym typeface="Calibri"/>
              </a:defRPr>
            </a:lvl4pPr>
            <a:lvl5pPr marL="2075179" marR="28574" indent="-205739" defTabSz="321468">
              <a:spcBef>
                <a:spcPts val="300"/>
              </a:spcBef>
              <a:defRPr sz="1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7" name="Slide Number"/>
          <p:cNvSpPr txBox="1">
            <a:spLocks noGrp="1"/>
          </p:cNvSpPr>
          <p:nvPr>
            <p:ph type="sldNum" sz="quarter" idx="2"/>
          </p:nvPr>
        </p:nvSpPr>
        <p:spPr>
          <a:xfrm>
            <a:off x="7485155" y="6414197"/>
            <a:ext cx="269690" cy="249431"/>
          </a:xfrm>
          <a:prstGeom prst="rect">
            <a:avLst/>
          </a:prstGeom>
        </p:spPr>
        <p:txBody>
          <a:bodyPr/>
          <a:lstStyle>
            <a:lvl1pPr defTabSz="410765">
              <a:defRPr sz="1100"/>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234" name="Image"/>
          <p:cNvSpPr>
            <a:spLocks noGrp="1"/>
          </p:cNvSpPr>
          <p:nvPr>
            <p:ph type="pic" sz="half" idx="21"/>
          </p:nvPr>
        </p:nvSpPr>
        <p:spPr>
          <a:xfrm>
            <a:off x="4876800" y="927099"/>
            <a:ext cx="3225801" cy="4841871"/>
          </a:xfrm>
          <a:prstGeom prst="rect">
            <a:avLst/>
          </a:prstGeom>
        </p:spPr>
        <p:txBody>
          <a:bodyPr lIns="91439" tIns="45719" rIns="91439" bIns="45719"/>
          <a:lstStyle/>
          <a:p>
            <a:endParaRPr/>
          </a:p>
        </p:txBody>
      </p:sp>
      <p:sp>
        <p:nvSpPr>
          <p:cNvPr id="235" name="Title Text"/>
          <p:cNvSpPr txBox="1">
            <a:spLocks noGrp="1"/>
          </p:cNvSpPr>
          <p:nvPr>
            <p:ph type="title"/>
          </p:nvPr>
        </p:nvSpPr>
        <p:spPr>
          <a:xfrm>
            <a:off x="444499" y="990599"/>
            <a:ext cx="4127501" cy="2324101"/>
          </a:xfrm>
          <a:prstGeom prst="rect">
            <a:avLst/>
          </a:prstGeom>
        </p:spPr>
        <p:txBody>
          <a:bodyPr lIns="38100" tIns="38100" rIns="38100" bIns="38100" anchor="b"/>
          <a:lstStyle>
            <a:lvl1pPr marL="0" marR="0" defTabSz="285750">
              <a:defRPr sz="4600">
                <a:uFillTx/>
                <a:latin typeface="+mj-lt"/>
                <a:ea typeface="+mj-ea"/>
                <a:cs typeface="+mj-cs"/>
                <a:sym typeface="Gill Sans"/>
              </a:defRPr>
            </a:lvl1pPr>
          </a:lstStyle>
          <a:p>
            <a:r>
              <a:t>Title Text</a:t>
            </a:r>
          </a:p>
        </p:txBody>
      </p:sp>
      <p:sp>
        <p:nvSpPr>
          <p:cNvPr id="236" name="Body Level One…"/>
          <p:cNvSpPr txBox="1">
            <a:spLocks noGrp="1"/>
          </p:cNvSpPr>
          <p:nvPr>
            <p:ph type="body" sz="quarter" idx="1"/>
          </p:nvPr>
        </p:nvSpPr>
        <p:spPr>
          <a:xfrm>
            <a:off x="444499" y="3378200"/>
            <a:ext cx="4127501" cy="2324100"/>
          </a:xfrm>
          <a:prstGeom prst="rect">
            <a:avLst/>
          </a:prstGeom>
        </p:spPr>
        <p:txBody>
          <a:bodyPr lIns="38100" tIns="38100" rIns="38100" bIns="38100"/>
          <a:lstStyle>
            <a:lvl1pPr marL="0" marR="0" indent="0" algn="ctr" defTabSz="285750">
              <a:spcBef>
                <a:spcPts val="0"/>
              </a:spcBef>
              <a:buClrTx/>
              <a:buSzTx/>
              <a:buFontTx/>
              <a:buNone/>
              <a:defRPr sz="2000">
                <a:uFillTx/>
                <a:latin typeface="+mj-lt"/>
                <a:ea typeface="+mj-ea"/>
                <a:cs typeface="+mj-cs"/>
                <a:sym typeface="Gill Sans"/>
              </a:defRPr>
            </a:lvl1pPr>
            <a:lvl2pPr marL="0" marR="0" indent="0" algn="ctr" defTabSz="285750">
              <a:spcBef>
                <a:spcPts val="0"/>
              </a:spcBef>
              <a:buClrTx/>
              <a:buSzTx/>
              <a:buFontTx/>
              <a:buNone/>
              <a:defRPr sz="2000">
                <a:uFillTx/>
                <a:latin typeface="+mj-lt"/>
                <a:ea typeface="+mj-ea"/>
                <a:cs typeface="+mj-cs"/>
                <a:sym typeface="Gill Sans"/>
              </a:defRPr>
            </a:lvl2pPr>
            <a:lvl3pPr marL="0" marR="0" indent="0" algn="ctr" defTabSz="285750">
              <a:spcBef>
                <a:spcPts val="0"/>
              </a:spcBef>
              <a:buClrTx/>
              <a:buSzTx/>
              <a:buFontTx/>
              <a:buNone/>
              <a:defRPr sz="2000">
                <a:uFillTx/>
                <a:latin typeface="+mj-lt"/>
                <a:ea typeface="+mj-ea"/>
                <a:cs typeface="+mj-cs"/>
                <a:sym typeface="Gill Sans"/>
              </a:defRPr>
            </a:lvl3pPr>
            <a:lvl4pPr marL="0" marR="0" indent="0" algn="ctr" defTabSz="285750">
              <a:spcBef>
                <a:spcPts val="0"/>
              </a:spcBef>
              <a:buClrTx/>
              <a:buSzTx/>
              <a:buFontTx/>
              <a:buNone/>
              <a:defRPr>
                <a:uFillTx/>
                <a:latin typeface="+mj-lt"/>
                <a:ea typeface="+mj-ea"/>
                <a:cs typeface="+mj-cs"/>
                <a:sym typeface="Gill Sans"/>
              </a:defRPr>
            </a:lvl4pPr>
            <a:lvl5pPr marL="0" marR="0" indent="0" algn="ctr" defTabSz="285750">
              <a:spcBef>
                <a:spcPts val="0"/>
              </a:spcBef>
              <a:buClrTx/>
              <a:buSzTx/>
              <a:buFontTx/>
              <a:buNone/>
              <a:defRPr>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7" name="Slide Number"/>
          <p:cNvSpPr txBox="1">
            <a:spLocks noGrp="1"/>
          </p:cNvSpPr>
          <p:nvPr>
            <p:ph type="sldNum" sz="quarter" idx="2"/>
          </p:nvPr>
        </p:nvSpPr>
        <p:spPr>
          <a:xfrm>
            <a:off x="4451349" y="6527800"/>
            <a:ext cx="228602" cy="241301"/>
          </a:xfrm>
          <a:prstGeom prst="rect">
            <a:avLst/>
          </a:prstGeom>
        </p:spPr>
        <p:txBody>
          <a:bodyPr lIns="38100" tIns="38100" rIns="38100" bIns="38100" anchor="t"/>
          <a:lstStyle>
            <a:lvl1pPr defTabSz="285750">
              <a:defRPr sz="1100">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3" name="Diamond"/>
          <p:cNvSpPr/>
          <p:nvPr/>
        </p:nvSpPr>
        <p:spPr>
          <a:xfrm>
            <a:off x="285750" y="1803796"/>
            <a:ext cx="8572501" cy="1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3175">
            <a:solidFill>
              <a:srgbClr val="7996B9"/>
            </a:solidFill>
            <a:miter lim="400000"/>
          </a:ln>
        </p:spPr>
        <p:txBody>
          <a:bodyPr lIns="0" tIns="0" rIns="0" bIns="0"/>
          <a:lstStyle/>
          <a:p>
            <a:pPr defTabSz="321468">
              <a:defRPr sz="800"/>
            </a:pPr>
            <a:endParaRPr/>
          </a:p>
        </p:txBody>
      </p:sp>
      <p:sp>
        <p:nvSpPr>
          <p:cNvPr id="254" name="Diamond"/>
          <p:cNvSpPr/>
          <p:nvPr/>
        </p:nvSpPr>
        <p:spPr>
          <a:xfrm>
            <a:off x="285750" y="1839515"/>
            <a:ext cx="8572501" cy="1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3175">
            <a:solidFill>
              <a:srgbClr val="7996B9"/>
            </a:solidFill>
            <a:miter lim="400000"/>
          </a:ln>
        </p:spPr>
        <p:txBody>
          <a:bodyPr lIns="0" tIns="0" rIns="0" bIns="0"/>
          <a:lstStyle/>
          <a:p>
            <a:pPr defTabSz="321468">
              <a:defRPr sz="800"/>
            </a:pPr>
            <a:endParaRPr/>
          </a:p>
        </p:txBody>
      </p:sp>
      <p:sp>
        <p:nvSpPr>
          <p:cNvPr id="255" name="Title Text"/>
          <p:cNvSpPr txBox="1">
            <a:spLocks noGrp="1"/>
          </p:cNvSpPr>
          <p:nvPr>
            <p:ph type="title"/>
          </p:nvPr>
        </p:nvSpPr>
        <p:spPr>
          <a:xfrm>
            <a:off x="250031" y="312539"/>
            <a:ext cx="8643938" cy="1437680"/>
          </a:xfrm>
          <a:prstGeom prst="rect">
            <a:avLst/>
          </a:prstGeom>
        </p:spPr>
        <p:txBody>
          <a:bodyPr lIns="35718" tIns="35718" rIns="35718" bIns="35718">
            <a:normAutofit/>
          </a:bodyPr>
          <a:lstStyle>
            <a:lvl1pPr marL="390227" marR="28574" indent="-361652">
              <a:lnSpc>
                <a:spcPct val="90000"/>
              </a:lnSpc>
              <a:spcBef>
                <a:spcPts val="500"/>
              </a:spcBef>
              <a:buClr>
                <a:srgbClr val="000000"/>
              </a:buClr>
              <a:buFont typeface="Georgia"/>
              <a:defRPr sz="2200">
                <a:latin typeface="Georgia"/>
                <a:ea typeface="Georgia"/>
                <a:cs typeface="Georgia"/>
                <a:sym typeface="Georgia"/>
              </a:defRPr>
            </a:lvl1pPr>
          </a:lstStyle>
          <a:p>
            <a:r>
              <a:t>Title Text</a:t>
            </a:r>
          </a:p>
        </p:txBody>
      </p:sp>
      <p:sp>
        <p:nvSpPr>
          <p:cNvPr id="256" name="Body Level One…"/>
          <p:cNvSpPr txBox="1">
            <a:spLocks noGrp="1"/>
          </p:cNvSpPr>
          <p:nvPr>
            <p:ph type="body" idx="1"/>
          </p:nvPr>
        </p:nvSpPr>
        <p:spPr>
          <a:xfrm>
            <a:off x="250031" y="2098476"/>
            <a:ext cx="8643938" cy="4446985"/>
          </a:xfrm>
          <a:prstGeom prst="rect">
            <a:avLst/>
          </a:prstGeom>
        </p:spPr>
        <p:txBody>
          <a:bodyPr lIns="35718" tIns="35718" rIns="35718" bIns="35718" anchor="ctr">
            <a:normAutofit/>
          </a:bodyPr>
          <a:lstStyle>
            <a:lvl1pPr marL="330200" marR="0" indent="-330200" defTabSz="410765">
              <a:spcBef>
                <a:spcPts val="2900"/>
              </a:spcBef>
              <a:buClr>
                <a:srgbClr val="5C86B9"/>
              </a:buClr>
              <a:buSzPct val="70000"/>
              <a:buFont typeface="Zapf Dingbats"/>
              <a:buChar char="✤"/>
              <a:defRPr sz="2600">
                <a:uFillTx/>
                <a:latin typeface="Palatino"/>
                <a:ea typeface="Palatino"/>
                <a:cs typeface="Palatino"/>
                <a:sym typeface="Palatino"/>
              </a:defRPr>
            </a:lvl1pPr>
            <a:lvl2pPr marL="711200" marR="0" indent="-330200" defTabSz="410765">
              <a:spcBef>
                <a:spcPts val="2900"/>
              </a:spcBef>
              <a:buClr>
                <a:srgbClr val="5C86B9"/>
              </a:buClr>
              <a:buSzPct val="70000"/>
              <a:buFont typeface="Zapf Dingbats"/>
              <a:buChar char="✤"/>
              <a:defRPr sz="2600">
                <a:uFillTx/>
                <a:latin typeface="Palatino"/>
                <a:ea typeface="Palatino"/>
                <a:cs typeface="Palatino"/>
                <a:sym typeface="Palatino"/>
              </a:defRPr>
            </a:lvl2pPr>
            <a:lvl3pPr marL="1092200" marR="0" indent="-330200" defTabSz="410765">
              <a:spcBef>
                <a:spcPts val="2900"/>
              </a:spcBef>
              <a:buClr>
                <a:srgbClr val="5C86B9"/>
              </a:buClr>
              <a:buSzPct val="70000"/>
              <a:buFont typeface="Zapf Dingbats"/>
              <a:buChar char="✤"/>
              <a:defRPr sz="2600">
                <a:uFillTx/>
                <a:latin typeface="Palatino"/>
                <a:ea typeface="Palatino"/>
                <a:cs typeface="Palatino"/>
                <a:sym typeface="Palatino"/>
              </a:defRPr>
            </a:lvl3pPr>
            <a:lvl4pPr marL="1473200" marR="0" indent="-330200" defTabSz="410765">
              <a:spcBef>
                <a:spcPts val="2900"/>
              </a:spcBef>
              <a:buClr>
                <a:srgbClr val="5C86B9"/>
              </a:buClr>
              <a:buSzPct val="70000"/>
              <a:buFont typeface="Zapf Dingbats"/>
              <a:buChar char="✤"/>
              <a:defRPr sz="2600">
                <a:uFillTx/>
                <a:latin typeface="Palatino"/>
                <a:ea typeface="Palatino"/>
                <a:cs typeface="Palatino"/>
                <a:sym typeface="Palatino"/>
              </a:defRPr>
            </a:lvl4pPr>
            <a:lvl5pPr marL="1854200" marR="0" indent="-330200" defTabSz="410765">
              <a:spcBef>
                <a:spcPts val="2900"/>
              </a:spcBef>
              <a:buClr>
                <a:srgbClr val="5C86B9"/>
              </a:buClr>
              <a:buSzPct val="70000"/>
              <a:buFont typeface="Zapf Dingbats"/>
              <a:buChar char="✤"/>
              <a:defRPr sz="2600">
                <a:uFillTx/>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257" name="Slide Number"/>
          <p:cNvSpPr txBox="1">
            <a:spLocks noGrp="1"/>
          </p:cNvSpPr>
          <p:nvPr>
            <p:ph type="sldNum" sz="quarter" idx="2"/>
          </p:nvPr>
        </p:nvSpPr>
        <p:spPr>
          <a:xfrm>
            <a:off x="8670428" y="6482953"/>
            <a:ext cx="223839" cy="249238"/>
          </a:xfrm>
          <a:prstGeom prst="rect">
            <a:avLst/>
          </a:prstGeom>
        </p:spPr>
        <p:txBody>
          <a:bodyPr lIns="35718" tIns="35718" rIns="35718" bIns="35718" anchor="t">
            <a:normAutofit/>
          </a:bodyPr>
          <a:lstStyle>
            <a:lvl1pPr defTabSz="410765">
              <a:defRPr sz="1100">
                <a:solidFill>
                  <a:srgbClr val="314864"/>
                </a:solidFill>
                <a:uFillTx/>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Office Theme">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457199" y="92074"/>
            <a:ext cx="8229601" cy="1508126"/>
          </a:xfrm>
          <a:prstGeom prst="rect">
            <a:avLst/>
          </a:prstGeom>
        </p:spPr>
        <p:txBody>
          <a:bodyPr/>
          <a:lstStyle>
            <a:lvl1pPr>
              <a:defRPr sz="4200"/>
            </a:lvl1pPr>
          </a:lstStyle>
          <a:p>
            <a:r>
              <a:t>Title Text</a:t>
            </a:r>
          </a:p>
        </p:txBody>
      </p:sp>
      <p:sp>
        <p:nvSpPr>
          <p:cNvPr id="265" name="Body Level One…"/>
          <p:cNvSpPr txBox="1">
            <a:spLocks noGrp="1"/>
          </p:cNvSpPr>
          <p:nvPr>
            <p:ph type="body" idx="1"/>
          </p:nvPr>
        </p:nvSpPr>
        <p:spPr>
          <a:xfrm>
            <a:off x="457199" y="1600200"/>
            <a:ext cx="8229601" cy="5257800"/>
          </a:xfrm>
          <a:prstGeom prst="rect">
            <a:avLst/>
          </a:prstGeom>
        </p:spPr>
        <p:txBody>
          <a:bodyPr/>
          <a:lstStyle>
            <a:lvl1pPr marL="362108" indent="-321468">
              <a:defRPr sz="3000"/>
            </a:lvl1pPr>
            <a:lvl2pPr marL="763179" indent="-265339">
              <a:defRPr sz="2600"/>
            </a:lvl2pPr>
            <a:lvl3pPr marL="1164589" indent="-209550">
              <a:defRPr sz="2200"/>
            </a:lvl3pPr>
            <a:lvl4pPr marL="1617979" indent="-205739">
              <a:defRPr sz="1800"/>
            </a:lvl4pPr>
            <a:lvl5pPr marL="2075179" indent="-205739">
              <a:defRPr sz="1800"/>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7485155" y="6414197"/>
            <a:ext cx="269690" cy="249431"/>
          </a:xfrm>
          <a:prstGeom prst="rect">
            <a:avLst/>
          </a:prstGeom>
        </p:spPr>
        <p:txBody>
          <a:bodyPr/>
          <a:lstStyle>
            <a:lvl1pPr defTabSz="584200">
              <a:defRPr sz="1100"/>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73" name="Title Text"/>
          <p:cNvSpPr txBox="1">
            <a:spLocks noGrp="1"/>
          </p:cNvSpPr>
          <p:nvPr>
            <p:ph type="title"/>
          </p:nvPr>
        </p:nvSpPr>
        <p:spPr>
          <a:xfrm>
            <a:off x="1931289" y="1794579"/>
            <a:ext cx="5281423" cy="1666469"/>
          </a:xfrm>
          <a:prstGeom prst="rect">
            <a:avLst/>
          </a:prstGeom>
        </p:spPr>
        <p:txBody>
          <a:bodyPr lIns="25637" tIns="25637" rIns="25637" bIns="25637" anchor="b"/>
          <a:lstStyle>
            <a:lvl1pPr marL="0" marR="0" defTabSz="410765">
              <a:defRPr sz="5400">
                <a:uFillTx/>
                <a:latin typeface="+mj-lt"/>
                <a:ea typeface="+mj-ea"/>
                <a:cs typeface="+mj-cs"/>
                <a:sym typeface="Gill Sans"/>
              </a:defRPr>
            </a:lvl1pPr>
          </a:lstStyle>
          <a:p>
            <a:r>
              <a:t>Title Text</a:t>
            </a:r>
          </a:p>
        </p:txBody>
      </p:sp>
      <p:sp>
        <p:nvSpPr>
          <p:cNvPr id="274" name="Body Level One…"/>
          <p:cNvSpPr txBox="1">
            <a:spLocks noGrp="1"/>
          </p:cNvSpPr>
          <p:nvPr>
            <p:ph type="body" sz="quarter" idx="1"/>
          </p:nvPr>
        </p:nvSpPr>
        <p:spPr>
          <a:xfrm>
            <a:off x="1931289" y="3505913"/>
            <a:ext cx="5281423" cy="570446"/>
          </a:xfrm>
          <a:prstGeom prst="rect">
            <a:avLst/>
          </a:prstGeom>
        </p:spPr>
        <p:txBody>
          <a:bodyPr lIns="25637" tIns="25637" rIns="25637" bIns="25637"/>
          <a:lstStyle>
            <a:lvl1pPr marL="0" marR="0" indent="0" algn="ctr" defTabSz="410765">
              <a:spcBef>
                <a:spcPts val="0"/>
              </a:spcBef>
              <a:buClrTx/>
              <a:buSzTx/>
              <a:buFontTx/>
              <a:buNone/>
              <a:defRPr sz="2000">
                <a:uFillTx/>
                <a:latin typeface="+mj-lt"/>
                <a:ea typeface="+mj-ea"/>
                <a:cs typeface="+mj-cs"/>
                <a:sym typeface="Gill Sans"/>
              </a:defRPr>
            </a:lvl1pPr>
            <a:lvl2pPr marL="0" marR="0" indent="0" algn="ctr" defTabSz="410765">
              <a:spcBef>
                <a:spcPts val="0"/>
              </a:spcBef>
              <a:buClrTx/>
              <a:buSzTx/>
              <a:buFontTx/>
              <a:buNone/>
              <a:defRPr sz="2000">
                <a:uFillTx/>
                <a:latin typeface="+mj-lt"/>
                <a:ea typeface="+mj-ea"/>
                <a:cs typeface="+mj-cs"/>
                <a:sym typeface="Gill Sans"/>
              </a:defRPr>
            </a:lvl2pPr>
            <a:lvl3pPr marL="0" marR="0" indent="0" algn="ctr" defTabSz="410765">
              <a:spcBef>
                <a:spcPts val="0"/>
              </a:spcBef>
              <a:buClrTx/>
              <a:buSzTx/>
              <a:buFontTx/>
              <a:buNone/>
              <a:defRPr sz="2000">
                <a:uFillTx/>
                <a:latin typeface="+mj-lt"/>
                <a:ea typeface="+mj-ea"/>
                <a:cs typeface="+mj-cs"/>
                <a:sym typeface="Gill Sans"/>
              </a:defRPr>
            </a:lvl3pPr>
            <a:lvl4pPr marL="0" marR="0" indent="0" algn="ctr" defTabSz="410765">
              <a:spcBef>
                <a:spcPts val="0"/>
              </a:spcBef>
              <a:buClrTx/>
              <a:buSzTx/>
              <a:buFontTx/>
              <a:buNone/>
              <a:defRPr>
                <a:uFillTx/>
                <a:latin typeface="+mj-lt"/>
                <a:ea typeface="+mj-ea"/>
                <a:cs typeface="+mj-cs"/>
                <a:sym typeface="Gill Sans"/>
              </a:defRPr>
            </a:lvl4pPr>
            <a:lvl5pPr marL="0" marR="0" indent="0" algn="ctr" defTabSz="410765">
              <a:spcBef>
                <a:spcPts val="0"/>
              </a:spcBef>
              <a:buClrTx/>
              <a:buSzTx/>
              <a:buFontTx/>
              <a:buNone/>
              <a:defRPr>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5" name="Slide Number"/>
          <p:cNvSpPr txBox="1">
            <a:spLocks noGrp="1"/>
          </p:cNvSpPr>
          <p:nvPr>
            <p:ph type="sldNum" sz="quarter" idx="2"/>
          </p:nvPr>
        </p:nvSpPr>
        <p:spPr>
          <a:xfrm>
            <a:off x="4468885" y="5640275"/>
            <a:ext cx="199820" cy="178277"/>
          </a:xfrm>
          <a:prstGeom prst="rect">
            <a:avLst/>
          </a:prstGeom>
        </p:spPr>
        <p:txBody>
          <a:bodyPr lIns="25637" tIns="25637" rIns="25637" bIns="25637" anchor="t"/>
          <a:lstStyle>
            <a:lvl1pPr defTabSz="410765">
              <a:defRPr sz="900" b="1">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82" name="Title Text"/>
          <p:cNvSpPr txBox="1">
            <a:spLocks noGrp="1"/>
          </p:cNvSpPr>
          <p:nvPr>
            <p:ph type="title"/>
          </p:nvPr>
        </p:nvSpPr>
        <p:spPr>
          <a:xfrm>
            <a:off x="1812726" y="1721197"/>
            <a:ext cx="5518548" cy="1741290"/>
          </a:xfrm>
          <a:prstGeom prst="rect">
            <a:avLst/>
          </a:prstGeom>
        </p:spPr>
        <p:txBody>
          <a:bodyPr lIns="26789" tIns="26789" rIns="26789" bIns="26789" anchor="b">
            <a:normAutofit/>
          </a:bodyPr>
          <a:lstStyle>
            <a:lvl1pPr marL="0" marR="0" defTabSz="410765">
              <a:defRPr sz="5200">
                <a:uFillTx/>
                <a:latin typeface="Helvetica Light"/>
                <a:ea typeface="Helvetica Light"/>
                <a:cs typeface="Helvetica Light"/>
                <a:sym typeface="Helvetica Light"/>
              </a:defRPr>
            </a:lvl1pPr>
          </a:lstStyle>
          <a:p>
            <a:r>
              <a:t>Title Text</a:t>
            </a:r>
          </a:p>
        </p:txBody>
      </p:sp>
      <p:sp>
        <p:nvSpPr>
          <p:cNvPr id="283" name="Body Level One…"/>
          <p:cNvSpPr txBox="1">
            <a:spLocks noGrp="1"/>
          </p:cNvSpPr>
          <p:nvPr>
            <p:ph type="body" sz="quarter" idx="1"/>
          </p:nvPr>
        </p:nvSpPr>
        <p:spPr>
          <a:xfrm>
            <a:off x="1812726" y="3509367"/>
            <a:ext cx="5518548" cy="596057"/>
          </a:xfrm>
          <a:prstGeom prst="rect">
            <a:avLst/>
          </a:prstGeom>
        </p:spPr>
        <p:txBody>
          <a:bodyPr lIns="26789" tIns="26789" rIns="26789" bIns="26789">
            <a:normAutofit/>
          </a:bodyPr>
          <a:lstStyle>
            <a:lvl1pPr marL="0" marR="0" indent="0" algn="ctr" defTabSz="410765">
              <a:spcBef>
                <a:spcPts val="0"/>
              </a:spcBef>
              <a:buClrTx/>
              <a:buSzTx/>
              <a:buFontTx/>
              <a:buNone/>
              <a:defRPr sz="2000">
                <a:uFillTx/>
                <a:latin typeface="Helvetica Light"/>
                <a:ea typeface="Helvetica Light"/>
                <a:cs typeface="Helvetica Light"/>
                <a:sym typeface="Helvetica Light"/>
              </a:defRPr>
            </a:lvl1pPr>
            <a:lvl2pPr marL="0" marR="0" indent="228600" algn="ctr" defTabSz="410765">
              <a:spcBef>
                <a:spcPts val="0"/>
              </a:spcBef>
              <a:buClrTx/>
              <a:buSzTx/>
              <a:buFontTx/>
              <a:buNone/>
              <a:defRPr sz="2000">
                <a:uFillTx/>
                <a:latin typeface="Helvetica Light"/>
                <a:ea typeface="Helvetica Light"/>
                <a:cs typeface="Helvetica Light"/>
                <a:sym typeface="Helvetica Light"/>
              </a:defRPr>
            </a:lvl2pPr>
            <a:lvl3pPr marL="0" marR="0" indent="457200" algn="ctr" defTabSz="410765">
              <a:spcBef>
                <a:spcPts val="0"/>
              </a:spcBef>
              <a:buClrTx/>
              <a:buSzTx/>
              <a:buFontTx/>
              <a:buNone/>
              <a:defRPr sz="2000">
                <a:uFillTx/>
                <a:latin typeface="Helvetica Light"/>
                <a:ea typeface="Helvetica Light"/>
                <a:cs typeface="Helvetica Light"/>
                <a:sym typeface="Helvetica Light"/>
              </a:defRPr>
            </a:lvl3pPr>
            <a:lvl4pPr marL="0" marR="0" indent="685800" algn="ctr" defTabSz="410765">
              <a:spcBef>
                <a:spcPts val="0"/>
              </a:spcBef>
              <a:buClrTx/>
              <a:buSzTx/>
              <a:buFontTx/>
              <a:buNone/>
              <a:defRPr>
                <a:uFillTx/>
                <a:latin typeface="Helvetica Light"/>
                <a:ea typeface="Helvetica Light"/>
                <a:cs typeface="Helvetica Light"/>
                <a:sym typeface="Helvetica Light"/>
              </a:defRPr>
            </a:lvl4pPr>
            <a:lvl5pPr marL="0" marR="0" indent="914400" algn="ctr" defTabSz="410765">
              <a:spcBef>
                <a:spcPts val="0"/>
              </a:spcBef>
              <a:buClrTx/>
              <a:buSzTx/>
              <a:buFontTx/>
              <a:buNone/>
              <a:defRPr>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xfrm>
            <a:off x="4457839" y="5736208"/>
            <a:ext cx="221625" cy="218679"/>
          </a:xfrm>
          <a:prstGeom prst="rect">
            <a:avLst/>
          </a:prstGeom>
        </p:spPr>
        <p:txBody>
          <a:bodyPr lIns="26789" tIns="26789" rIns="26789" bIns="26789" anchor="t"/>
          <a:lstStyle>
            <a:lvl1pPr defTabSz="410765">
              <a:defRPr sz="11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Office Theme">
    <p:spTree>
      <p:nvGrpSpPr>
        <p:cNvPr id="1" name=""/>
        <p:cNvGrpSpPr/>
        <p:nvPr/>
      </p:nvGrpSpPr>
      <p:grpSpPr>
        <a:xfrm>
          <a:off x="0" y="0"/>
          <a:ext cx="0" cy="0"/>
          <a:chOff x="0" y="0"/>
          <a:chExt cx="0" cy="0"/>
        </a:xfrm>
      </p:grpSpPr>
      <p:sp>
        <p:nvSpPr>
          <p:cNvPr id="291" name="Title Text"/>
          <p:cNvSpPr txBox="1">
            <a:spLocks noGrp="1"/>
          </p:cNvSpPr>
          <p:nvPr>
            <p:ph type="title"/>
          </p:nvPr>
        </p:nvSpPr>
        <p:spPr>
          <a:xfrm>
            <a:off x="457199" y="92074"/>
            <a:ext cx="8229601" cy="1508126"/>
          </a:xfrm>
          <a:prstGeom prst="rect">
            <a:avLst/>
          </a:prstGeom>
        </p:spPr>
        <p:txBody>
          <a:bodyPr/>
          <a:lstStyle>
            <a:lvl1pPr marL="28574" marR="28574" defTabSz="321468">
              <a:defRPr sz="4000"/>
            </a:lvl1pPr>
          </a:lstStyle>
          <a:p>
            <a:r>
              <a:t>Title Text</a:t>
            </a:r>
          </a:p>
        </p:txBody>
      </p:sp>
      <p:sp>
        <p:nvSpPr>
          <p:cNvPr id="292" name="Body Level One…"/>
          <p:cNvSpPr txBox="1">
            <a:spLocks noGrp="1"/>
          </p:cNvSpPr>
          <p:nvPr>
            <p:ph type="body" idx="1"/>
          </p:nvPr>
        </p:nvSpPr>
        <p:spPr>
          <a:xfrm>
            <a:off x="457199" y="1600200"/>
            <a:ext cx="8229601" cy="5257800"/>
          </a:xfrm>
          <a:prstGeom prst="rect">
            <a:avLst/>
          </a:prstGeom>
        </p:spPr>
        <p:txBody>
          <a:bodyPr/>
          <a:lstStyle>
            <a:lvl1pPr marL="340677" marR="28574" indent="-300037" defTabSz="321468">
              <a:spcBef>
                <a:spcPts val="500"/>
              </a:spcBef>
              <a:defRPr sz="2800"/>
            </a:lvl1pPr>
            <a:lvl2pPr marL="742768" marR="28574" indent="-244928" defTabSz="321468">
              <a:spcBef>
                <a:spcPts val="400"/>
              </a:spcBef>
              <a:defRPr sz="2400"/>
            </a:lvl2pPr>
            <a:lvl3pPr marL="1145539" marR="28574" indent="-190500" defTabSz="321468">
              <a:spcBef>
                <a:spcPts val="400"/>
              </a:spcBef>
              <a:defRPr sz="2000"/>
            </a:lvl3pPr>
            <a:lvl4pPr marL="1595119" marR="28574" indent="-182880" defTabSz="321468">
              <a:spcBef>
                <a:spcPts val="300"/>
              </a:spcBef>
              <a:defRPr sz="1600"/>
            </a:lvl4pPr>
            <a:lvl5pPr marL="2052319" marR="28574" indent="-182879" defTabSz="321468">
              <a:spcBef>
                <a:spcPts val="300"/>
              </a:spcBef>
              <a:defRPr sz="1600"/>
            </a:lvl5pPr>
          </a:lstStyle>
          <a:p>
            <a:r>
              <a:t>Body Level One</a:t>
            </a:r>
          </a:p>
          <a:p>
            <a:pPr lvl="1"/>
            <a:r>
              <a:t>Body Level Two</a:t>
            </a:r>
          </a:p>
          <a:p>
            <a:pPr lvl="2"/>
            <a:r>
              <a:t>Body Level Three</a:t>
            </a:r>
          </a:p>
          <a:p>
            <a:pPr lvl="3"/>
            <a:r>
              <a:t>Body Level Four</a:t>
            </a:r>
          </a:p>
          <a:p>
            <a:pPr lvl="4"/>
            <a:r>
              <a:t>Body Level Five</a:t>
            </a:r>
          </a:p>
        </p:txBody>
      </p:sp>
      <p:sp>
        <p:nvSpPr>
          <p:cNvPr id="293" name="Slide Number"/>
          <p:cNvSpPr txBox="1">
            <a:spLocks noGrp="1"/>
          </p:cNvSpPr>
          <p:nvPr>
            <p:ph type="sldNum" sz="quarter" idx="2"/>
          </p:nvPr>
        </p:nvSpPr>
        <p:spPr>
          <a:xfrm>
            <a:off x="7499281" y="6426482"/>
            <a:ext cx="241438" cy="224861"/>
          </a:xfrm>
          <a:prstGeom prst="rect">
            <a:avLst/>
          </a:prstGeom>
        </p:spPr>
        <p:txBody>
          <a:bodyPr/>
          <a:lstStyle>
            <a:lvl1pPr defTabSz="410765">
              <a:defRPr sz="900"/>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300" name="Image"/>
          <p:cNvSpPr>
            <a:spLocks noGrp="1"/>
          </p:cNvSpPr>
          <p:nvPr>
            <p:ph type="pic" sz="half" idx="21"/>
          </p:nvPr>
        </p:nvSpPr>
        <p:spPr>
          <a:xfrm>
            <a:off x="1777999" y="1282700"/>
            <a:ext cx="5600701" cy="3474396"/>
          </a:xfrm>
          <a:prstGeom prst="rect">
            <a:avLst/>
          </a:prstGeom>
        </p:spPr>
        <p:txBody>
          <a:bodyPr lIns="91439" tIns="45719" rIns="91439" bIns="45719"/>
          <a:lstStyle/>
          <a:p>
            <a:endParaRPr/>
          </a:p>
        </p:txBody>
      </p:sp>
      <p:sp>
        <p:nvSpPr>
          <p:cNvPr id="301" name="Title Text"/>
          <p:cNvSpPr txBox="1">
            <a:spLocks noGrp="1"/>
          </p:cNvSpPr>
          <p:nvPr>
            <p:ph type="title"/>
          </p:nvPr>
        </p:nvSpPr>
        <p:spPr>
          <a:xfrm>
            <a:off x="888999" y="5181600"/>
            <a:ext cx="7366001" cy="1206500"/>
          </a:xfrm>
          <a:prstGeom prst="rect">
            <a:avLst/>
          </a:prstGeom>
        </p:spPr>
        <p:txBody>
          <a:bodyPr lIns="38100" tIns="38100" rIns="38100" bIns="38100"/>
          <a:lstStyle>
            <a:lvl1pPr marL="0" marR="0" defTabSz="406400">
              <a:defRPr sz="5400">
                <a:uFillTx/>
                <a:latin typeface="+mj-lt"/>
                <a:ea typeface="+mj-ea"/>
                <a:cs typeface="+mj-cs"/>
                <a:sym typeface="Gill Sans"/>
              </a:defRPr>
            </a:lvl1pPr>
          </a:lstStyle>
          <a:p>
            <a:r>
              <a:t>Title Text</a:t>
            </a:r>
          </a:p>
        </p:txBody>
      </p:sp>
      <p:sp>
        <p:nvSpPr>
          <p:cNvPr id="302" name="Slide Number"/>
          <p:cNvSpPr txBox="1">
            <a:spLocks noGrp="1"/>
          </p:cNvSpPr>
          <p:nvPr>
            <p:ph type="sldNum" sz="quarter" idx="2"/>
          </p:nvPr>
        </p:nvSpPr>
        <p:spPr>
          <a:xfrm>
            <a:off x="4451349" y="6527800"/>
            <a:ext cx="228602" cy="241301"/>
          </a:xfrm>
          <a:prstGeom prst="rect">
            <a:avLst/>
          </a:prstGeom>
        </p:spPr>
        <p:txBody>
          <a:bodyPr lIns="38100" tIns="38100" rIns="38100" bIns="38100" anchor="t"/>
          <a:lstStyle>
            <a:lvl1pPr defTabSz="406400">
              <a:defRPr sz="1100">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89000" y="177800"/>
            <a:ext cx="7353300" cy="1714500"/>
          </a:xfrm>
          <a:prstGeom prst="rect">
            <a:avLst/>
          </a:prstGeom>
        </p:spPr>
        <p:txBody>
          <a:bodyPr/>
          <a:lstStyle>
            <a:lvl1pPr marL="0" marR="0" defTabSz="406400">
              <a:defRPr sz="5800">
                <a:solidFill>
                  <a:srgbClr val="FFFFFF"/>
                </a:solidFill>
                <a:uFillTx/>
                <a:latin typeface="+mj-lt"/>
                <a:ea typeface="+mj-ea"/>
                <a:cs typeface="+mj-cs"/>
                <a:sym typeface="Gill Sans"/>
              </a:defRPr>
            </a:lvl1pPr>
          </a:lstStyle>
          <a:p>
            <a:r>
              <a:t>Title Text</a:t>
            </a:r>
          </a:p>
        </p:txBody>
      </p:sp>
      <p:sp>
        <p:nvSpPr>
          <p:cNvPr id="30" name="Body Level One…"/>
          <p:cNvSpPr txBox="1">
            <a:spLocks noGrp="1"/>
          </p:cNvSpPr>
          <p:nvPr>
            <p:ph type="body" idx="1"/>
          </p:nvPr>
        </p:nvSpPr>
        <p:spPr>
          <a:xfrm>
            <a:off x="889000" y="1943100"/>
            <a:ext cx="7353300" cy="4013200"/>
          </a:xfrm>
          <a:prstGeom prst="rect">
            <a:avLst/>
          </a:prstGeom>
        </p:spPr>
        <p:txBody>
          <a:bodyPr anchor="ctr"/>
          <a:lstStyle>
            <a:lvl1pPr marL="889000" marR="0" indent="-571500" defTabSz="406400">
              <a:spcBef>
                <a:spcPts val="1700"/>
              </a:spcBef>
              <a:buClrTx/>
              <a:buSzPct val="171000"/>
              <a:buFontTx/>
              <a:defRPr sz="2800">
                <a:solidFill>
                  <a:srgbClr val="FFFFFF"/>
                </a:solidFill>
                <a:uFillTx/>
                <a:latin typeface="+mj-lt"/>
                <a:ea typeface="+mj-ea"/>
                <a:cs typeface="+mj-cs"/>
                <a:sym typeface="Gill Sans"/>
              </a:defRPr>
            </a:lvl1pPr>
            <a:lvl2pPr marL="1333500" marR="0" indent="-571500" defTabSz="406400">
              <a:spcBef>
                <a:spcPts val="1700"/>
              </a:spcBef>
              <a:buClrTx/>
              <a:buSzPct val="171000"/>
              <a:buFontTx/>
              <a:buChar char="•"/>
              <a:defRPr>
                <a:solidFill>
                  <a:srgbClr val="FFFFFF"/>
                </a:solidFill>
                <a:uFillTx/>
                <a:latin typeface="+mj-lt"/>
                <a:ea typeface="+mj-ea"/>
                <a:cs typeface="+mj-cs"/>
                <a:sym typeface="Gill Sans"/>
              </a:defRPr>
            </a:lvl2pPr>
            <a:lvl3pPr marL="1778000" marR="0" indent="-571500" defTabSz="406400">
              <a:spcBef>
                <a:spcPts val="1700"/>
              </a:spcBef>
              <a:buClrTx/>
              <a:buSzPct val="171000"/>
              <a:buFontTx/>
              <a:defRPr sz="2800">
                <a:solidFill>
                  <a:srgbClr val="FFFFFF"/>
                </a:solidFill>
                <a:uFillTx/>
                <a:latin typeface="+mj-lt"/>
                <a:ea typeface="+mj-ea"/>
                <a:cs typeface="+mj-cs"/>
                <a:sym typeface="Gill Sans"/>
              </a:defRPr>
            </a:lvl3pPr>
            <a:lvl4pPr marL="2222500" marR="0" indent="-571500" defTabSz="406400">
              <a:spcBef>
                <a:spcPts val="1700"/>
              </a:spcBef>
              <a:buClrTx/>
              <a:buSzPct val="171000"/>
              <a:buFontTx/>
              <a:buChar char="•"/>
              <a:defRPr sz="2800">
                <a:solidFill>
                  <a:srgbClr val="FFFFFF"/>
                </a:solidFill>
                <a:uFillTx/>
                <a:latin typeface="+mj-lt"/>
                <a:ea typeface="+mj-ea"/>
                <a:cs typeface="+mj-cs"/>
                <a:sym typeface="Gill Sans"/>
              </a:defRPr>
            </a:lvl4pPr>
            <a:lvl5pPr marL="2667000" marR="0" indent="-571500" defTabSz="406400">
              <a:spcBef>
                <a:spcPts val="1700"/>
              </a:spcBef>
              <a:buClrTx/>
              <a:buSzPct val="171000"/>
              <a:buFontTx/>
              <a:buChar char="•"/>
              <a:defRPr sz="28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4432300" y="6489700"/>
            <a:ext cx="266700" cy="279400"/>
          </a:xfrm>
          <a:prstGeom prst="rect">
            <a:avLst/>
          </a:prstGeom>
        </p:spPr>
        <p:txBody>
          <a:bodyPr anchor="t"/>
          <a:lstStyle>
            <a:lvl1pPr defTabSz="406400">
              <a:defRPr>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Office Theme copy 1">
    <p:spTree>
      <p:nvGrpSpPr>
        <p:cNvPr id="1" name=""/>
        <p:cNvGrpSpPr/>
        <p:nvPr/>
      </p:nvGrpSpPr>
      <p:grpSpPr>
        <a:xfrm>
          <a:off x="0" y="0"/>
          <a:ext cx="0" cy="0"/>
          <a:chOff x="0" y="0"/>
          <a:chExt cx="0" cy="0"/>
        </a:xfrm>
      </p:grpSpPr>
      <p:sp>
        <p:nvSpPr>
          <p:cNvPr id="309" name="Title Text"/>
          <p:cNvSpPr txBox="1">
            <a:spLocks noGrp="1"/>
          </p:cNvSpPr>
          <p:nvPr>
            <p:ph type="title"/>
          </p:nvPr>
        </p:nvSpPr>
        <p:spPr>
          <a:xfrm>
            <a:off x="457199" y="92074"/>
            <a:ext cx="8229601" cy="1508126"/>
          </a:xfrm>
          <a:prstGeom prst="rect">
            <a:avLst/>
          </a:prstGeom>
        </p:spPr>
        <p:txBody>
          <a:bodyPr/>
          <a:lstStyle>
            <a:lvl1pPr>
              <a:defRPr sz="4200">
                <a:latin typeface="+mn-lt"/>
                <a:ea typeface="+mn-ea"/>
                <a:cs typeface="+mn-cs"/>
                <a:sym typeface="Calibri"/>
              </a:defRPr>
            </a:lvl1pPr>
          </a:lstStyle>
          <a:p>
            <a:r>
              <a:t>Title Text</a:t>
            </a:r>
          </a:p>
        </p:txBody>
      </p:sp>
      <p:sp>
        <p:nvSpPr>
          <p:cNvPr id="310" name="Body Level One…"/>
          <p:cNvSpPr txBox="1">
            <a:spLocks noGrp="1"/>
          </p:cNvSpPr>
          <p:nvPr>
            <p:ph type="body" idx="1"/>
          </p:nvPr>
        </p:nvSpPr>
        <p:spPr>
          <a:xfrm>
            <a:off x="457199" y="1600200"/>
            <a:ext cx="8229601" cy="5257800"/>
          </a:xfrm>
          <a:prstGeom prst="rect">
            <a:avLst/>
          </a:prstGeom>
        </p:spPr>
        <p:txBody>
          <a:bodyPr/>
          <a:lstStyle>
            <a:lvl1pPr marL="362108" indent="-321468">
              <a:defRPr sz="3000">
                <a:latin typeface="+mn-lt"/>
                <a:ea typeface="+mn-ea"/>
                <a:cs typeface="+mn-cs"/>
                <a:sym typeface="Calibri"/>
              </a:defRPr>
            </a:lvl1pPr>
            <a:lvl2pPr marL="763179" indent="-265339">
              <a:defRPr sz="2600">
                <a:latin typeface="+mn-lt"/>
                <a:ea typeface="+mn-ea"/>
                <a:cs typeface="+mn-cs"/>
                <a:sym typeface="Calibri"/>
              </a:defRPr>
            </a:lvl2pPr>
            <a:lvl3pPr marL="1164589" indent="-209550">
              <a:defRPr sz="2200">
                <a:latin typeface="+mn-lt"/>
                <a:ea typeface="+mn-ea"/>
                <a:cs typeface="+mn-cs"/>
                <a:sym typeface="Calibri"/>
              </a:defRPr>
            </a:lvl3pPr>
            <a:lvl4pPr marL="1617979" indent="-205739">
              <a:defRPr sz="1800">
                <a:latin typeface="+mn-lt"/>
                <a:ea typeface="+mn-ea"/>
                <a:cs typeface="+mn-cs"/>
                <a:sym typeface="Calibri"/>
              </a:defRPr>
            </a:lvl4pPr>
            <a:lvl5pPr marL="2075179" indent="-205739">
              <a:defRPr sz="1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 name="Slide Number"/>
          <p:cNvSpPr txBox="1">
            <a:spLocks noGrp="1"/>
          </p:cNvSpPr>
          <p:nvPr>
            <p:ph type="sldNum" sz="quarter" idx="2"/>
          </p:nvPr>
        </p:nvSpPr>
        <p:spPr>
          <a:xfrm>
            <a:off x="7485155" y="6414197"/>
            <a:ext cx="269690" cy="249431"/>
          </a:xfrm>
          <a:prstGeom prst="rect">
            <a:avLst/>
          </a:prstGeom>
        </p:spPr>
        <p:txBody>
          <a:bodyPr/>
          <a:lstStyle>
            <a:lvl1pPr defTabSz="584200">
              <a:defRPr sz="1100"/>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18" name="Image"/>
          <p:cNvSpPr>
            <a:spLocks noGrp="1"/>
          </p:cNvSpPr>
          <p:nvPr>
            <p:ph type="pic" idx="21"/>
          </p:nvPr>
        </p:nvSpPr>
        <p:spPr>
          <a:xfrm>
            <a:off x="1910953" y="446484"/>
            <a:ext cx="8688587" cy="5792391"/>
          </a:xfrm>
          <a:prstGeom prst="rect">
            <a:avLst/>
          </a:prstGeom>
        </p:spPr>
        <p:txBody>
          <a:bodyPr lIns="91439" tIns="45719" rIns="91439" bIns="45719"/>
          <a:lstStyle/>
          <a:p>
            <a:endParaRPr/>
          </a:p>
        </p:txBody>
      </p:sp>
      <p:sp>
        <p:nvSpPr>
          <p:cNvPr id="319" name="Title Text"/>
          <p:cNvSpPr txBox="1">
            <a:spLocks noGrp="1"/>
          </p:cNvSpPr>
          <p:nvPr>
            <p:ph type="title"/>
          </p:nvPr>
        </p:nvSpPr>
        <p:spPr>
          <a:xfrm>
            <a:off x="669726" y="446484"/>
            <a:ext cx="3750470" cy="2803923"/>
          </a:xfrm>
          <a:prstGeom prst="rect">
            <a:avLst/>
          </a:prstGeom>
        </p:spPr>
        <p:txBody>
          <a:bodyPr lIns="35718" tIns="35718" rIns="35718" bIns="35718" anchor="b">
            <a:normAutofit/>
          </a:bodyPr>
          <a:lstStyle>
            <a:lvl1pPr marL="0" marR="0" defTabSz="410765">
              <a:defRPr sz="4200">
                <a:uFillTx/>
                <a:latin typeface="Helvetica Light"/>
                <a:ea typeface="Helvetica Light"/>
                <a:cs typeface="Helvetica Light"/>
                <a:sym typeface="Helvetica Light"/>
              </a:defRPr>
            </a:lvl1pPr>
          </a:lstStyle>
          <a:p>
            <a:r>
              <a:t>Title Text</a:t>
            </a:r>
          </a:p>
        </p:txBody>
      </p:sp>
      <p:sp>
        <p:nvSpPr>
          <p:cNvPr id="320" name="Body Level One…"/>
          <p:cNvSpPr txBox="1">
            <a:spLocks noGrp="1"/>
          </p:cNvSpPr>
          <p:nvPr>
            <p:ph type="body" sz="quarter" idx="1"/>
          </p:nvPr>
        </p:nvSpPr>
        <p:spPr>
          <a:xfrm>
            <a:off x="669726" y="3348632"/>
            <a:ext cx="3750470" cy="2884290"/>
          </a:xfrm>
          <a:prstGeom prst="rect">
            <a:avLst/>
          </a:prstGeom>
        </p:spPr>
        <p:txBody>
          <a:bodyPr lIns="35718" tIns="35718" rIns="35718" bIns="35718">
            <a:normAutofit/>
          </a:bodyPr>
          <a:lstStyle>
            <a:lvl1pPr marL="0" marR="0" indent="0" algn="ctr" defTabSz="410765">
              <a:spcBef>
                <a:spcPts val="0"/>
              </a:spcBef>
              <a:buClrTx/>
              <a:buSzTx/>
              <a:buFontTx/>
              <a:buNone/>
              <a:defRPr sz="2200">
                <a:uFillTx/>
                <a:latin typeface="Helvetica Light"/>
                <a:ea typeface="Helvetica Light"/>
                <a:cs typeface="Helvetica Light"/>
                <a:sym typeface="Helvetica Light"/>
              </a:defRPr>
            </a:lvl1pPr>
            <a:lvl2pPr marL="0" marR="0" indent="228600" algn="ctr" defTabSz="410765">
              <a:spcBef>
                <a:spcPts val="0"/>
              </a:spcBef>
              <a:buClrTx/>
              <a:buSzTx/>
              <a:buFontTx/>
              <a:buNone/>
              <a:defRPr sz="2200">
                <a:uFillTx/>
                <a:latin typeface="Helvetica Light"/>
                <a:ea typeface="Helvetica Light"/>
                <a:cs typeface="Helvetica Light"/>
                <a:sym typeface="Helvetica Light"/>
              </a:defRPr>
            </a:lvl2pPr>
            <a:lvl3pPr marL="0" marR="0" indent="457200" algn="ctr" defTabSz="410765">
              <a:spcBef>
                <a:spcPts val="0"/>
              </a:spcBef>
              <a:buClrTx/>
              <a:buSzTx/>
              <a:buFontTx/>
              <a:buNone/>
              <a:defRPr sz="2200">
                <a:uFillTx/>
                <a:latin typeface="Helvetica Light"/>
                <a:ea typeface="Helvetica Light"/>
                <a:cs typeface="Helvetica Light"/>
                <a:sym typeface="Helvetica Light"/>
              </a:defRPr>
            </a:lvl3pPr>
            <a:lvl4pPr marL="0" marR="0" indent="685800" algn="ctr" defTabSz="410765">
              <a:spcBef>
                <a:spcPts val="0"/>
              </a:spcBef>
              <a:buClrTx/>
              <a:buSzTx/>
              <a:buFontTx/>
              <a:buNone/>
              <a:defRPr sz="2200">
                <a:uFillTx/>
                <a:latin typeface="Helvetica Light"/>
                <a:ea typeface="Helvetica Light"/>
                <a:cs typeface="Helvetica Light"/>
                <a:sym typeface="Helvetica Light"/>
              </a:defRPr>
            </a:lvl4pPr>
            <a:lvl5pPr marL="0" marR="0" indent="914400" algn="ctr" defTabSz="410765">
              <a:spcBef>
                <a:spcPts val="0"/>
              </a:spcBef>
              <a:buClrTx/>
              <a:buSzTx/>
              <a:buFontTx/>
              <a:buNone/>
              <a:defRPr sz="2200">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21" name="Slide Number"/>
          <p:cNvSpPr txBox="1">
            <a:spLocks noGrp="1"/>
          </p:cNvSpPr>
          <p:nvPr>
            <p:ph type="sldNum" sz="quarter" idx="2"/>
          </p:nvPr>
        </p:nvSpPr>
        <p:spPr>
          <a:xfrm>
            <a:off x="4440732" y="6505277"/>
            <a:ext cx="253607" cy="249238"/>
          </a:xfrm>
          <a:prstGeom prst="rect">
            <a:avLst/>
          </a:prstGeom>
        </p:spPr>
        <p:txBody>
          <a:bodyPr lIns="35718" tIns="35718" rIns="35718" bIns="35718" anchor="t"/>
          <a:lstStyle>
            <a:lvl1pPr defTabSz="410765">
              <a:defRPr>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685800" y="2130425"/>
            <a:ext cx="7772400" cy="1470025"/>
          </a:xfrm>
          <a:prstGeom prst="rect">
            <a:avLst/>
          </a:prstGeom>
        </p:spPr>
        <p:txBody>
          <a:bodyPr lIns="45719" tIns="45719" rIns="45719" bIns="45719">
            <a:normAutofit/>
          </a:bodyPr>
          <a:lstStyle>
            <a:lvl1pPr marL="0" marR="0">
              <a:defRPr>
                <a:uFillTx/>
                <a:latin typeface="+mn-lt"/>
                <a:ea typeface="+mn-ea"/>
                <a:cs typeface="+mn-cs"/>
                <a:sym typeface="Calibri"/>
              </a:defRPr>
            </a:lvl1pPr>
          </a:lstStyle>
          <a:p>
            <a:r>
              <a:t>Title Text</a:t>
            </a:r>
          </a:p>
        </p:txBody>
      </p:sp>
      <p:sp>
        <p:nvSpPr>
          <p:cNvPr id="345"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marR="0" indent="0" algn="ctr">
              <a:buClrTx/>
              <a:buSzTx/>
              <a:buFontTx/>
              <a:buNone/>
              <a:defRPr>
                <a:solidFill>
                  <a:srgbClr val="888888"/>
                </a:solidFill>
                <a:uFillTx/>
                <a:latin typeface="+mn-lt"/>
                <a:ea typeface="+mn-ea"/>
                <a:cs typeface="+mn-cs"/>
                <a:sym typeface="Calibri"/>
              </a:defRPr>
            </a:lvl1pPr>
            <a:lvl2pPr marL="0" marR="0" indent="457200" algn="ctr">
              <a:buClrTx/>
              <a:buSzTx/>
              <a:buFontTx/>
              <a:buNone/>
              <a:defRPr sz="3200">
                <a:solidFill>
                  <a:srgbClr val="888888"/>
                </a:solidFill>
                <a:uFillTx/>
                <a:latin typeface="+mn-lt"/>
                <a:ea typeface="+mn-ea"/>
                <a:cs typeface="+mn-cs"/>
                <a:sym typeface="Calibri"/>
              </a:defRPr>
            </a:lvl2pPr>
            <a:lvl3pPr marL="0" marR="0" indent="914400" algn="ctr">
              <a:spcBef>
                <a:spcPts val="700"/>
              </a:spcBef>
              <a:buClrTx/>
              <a:buSzTx/>
              <a:buFontTx/>
              <a:buNone/>
              <a:defRPr sz="3200">
                <a:solidFill>
                  <a:srgbClr val="888888"/>
                </a:solidFill>
                <a:uFillTx/>
                <a:latin typeface="+mn-lt"/>
                <a:ea typeface="+mn-ea"/>
                <a:cs typeface="+mn-cs"/>
                <a:sym typeface="Calibri"/>
              </a:defRPr>
            </a:lvl3pPr>
            <a:lvl4pPr marL="0" marR="0" indent="1371600" algn="ctr">
              <a:spcBef>
                <a:spcPts val="700"/>
              </a:spcBef>
              <a:buClrTx/>
              <a:buSzTx/>
              <a:buFontTx/>
              <a:buNone/>
              <a:defRPr sz="3200">
                <a:solidFill>
                  <a:srgbClr val="888888"/>
                </a:solidFill>
                <a:uFillTx/>
                <a:latin typeface="+mn-lt"/>
                <a:ea typeface="+mn-ea"/>
                <a:cs typeface="+mn-cs"/>
                <a:sym typeface="Calibri"/>
              </a:defRPr>
            </a:lvl4pPr>
            <a:lvl5pPr marL="0" marR="0" indent="1828800" algn="ctr">
              <a:spcBef>
                <a:spcPts val="700"/>
              </a:spcBef>
              <a:buClrTx/>
              <a:buSzTx/>
              <a:buFontTx/>
              <a:buNone/>
              <a:defRPr sz="3200">
                <a:solidFill>
                  <a:srgbClr val="888888"/>
                </a:solidFill>
                <a:uFillTx/>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6" name="Slide Number"/>
          <p:cNvSpPr txBox="1">
            <a:spLocks noGrp="1"/>
          </p:cNvSpPr>
          <p:nvPr>
            <p:ph type="sldNum" sz="quarter" idx="2"/>
          </p:nvPr>
        </p:nvSpPr>
        <p:spPr>
          <a:xfrm>
            <a:off x="8422818" y="6404292"/>
            <a:ext cx="263983" cy="269241"/>
          </a:xfrm>
          <a:prstGeom prst="rect">
            <a:avLst/>
          </a:prstGeom>
        </p:spPr>
        <p:txBody>
          <a:bodyPr lIns="45719" tIns="45719" rIns="45719" bIns="45719"/>
          <a:lstStyle>
            <a:lvl1pPr algn="r" defTabSz="457200">
              <a:defRPr>
                <a:solidFill>
                  <a:srgbClr val="888888"/>
                </a:solidFill>
                <a:uFillTx/>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53" name="Title Text"/>
          <p:cNvSpPr txBox="1">
            <a:spLocks noGrp="1"/>
          </p:cNvSpPr>
          <p:nvPr>
            <p:ph type="title"/>
          </p:nvPr>
        </p:nvSpPr>
        <p:spPr>
          <a:xfrm>
            <a:off x="1812726" y="1721197"/>
            <a:ext cx="5518549" cy="1741290"/>
          </a:xfrm>
          <a:prstGeom prst="rect">
            <a:avLst/>
          </a:prstGeom>
        </p:spPr>
        <p:txBody>
          <a:bodyPr lIns="26788" tIns="26788" rIns="26788" bIns="26788" anchor="b">
            <a:normAutofit/>
          </a:bodyPr>
          <a:lstStyle>
            <a:lvl1pPr marL="0" marR="0" defTabSz="292100">
              <a:defRPr sz="5600">
                <a:uFillTx/>
                <a:latin typeface="Helvetica Light"/>
                <a:ea typeface="Helvetica Light"/>
                <a:cs typeface="Helvetica Light"/>
                <a:sym typeface="Helvetica Light"/>
              </a:defRPr>
            </a:lvl1pPr>
          </a:lstStyle>
          <a:p>
            <a:r>
              <a:t>Title Text</a:t>
            </a:r>
          </a:p>
        </p:txBody>
      </p:sp>
      <p:sp>
        <p:nvSpPr>
          <p:cNvPr id="354" name="Body Level One…"/>
          <p:cNvSpPr txBox="1">
            <a:spLocks noGrp="1"/>
          </p:cNvSpPr>
          <p:nvPr>
            <p:ph type="body" sz="quarter" idx="1"/>
          </p:nvPr>
        </p:nvSpPr>
        <p:spPr>
          <a:xfrm>
            <a:off x="1812726" y="3509366"/>
            <a:ext cx="5518549" cy="596058"/>
          </a:xfrm>
          <a:prstGeom prst="rect">
            <a:avLst/>
          </a:prstGeom>
        </p:spPr>
        <p:txBody>
          <a:bodyPr lIns="26788" tIns="26788" rIns="26788" bIns="26788">
            <a:normAutofit/>
          </a:bodyPr>
          <a:lstStyle>
            <a:lvl1pPr marL="0" marR="0" indent="0" algn="ctr" defTabSz="292100">
              <a:spcBef>
                <a:spcPts val="0"/>
              </a:spcBef>
              <a:buClrTx/>
              <a:buSzTx/>
              <a:buFontTx/>
              <a:buNone/>
              <a:defRPr sz="2200">
                <a:uFillTx/>
                <a:latin typeface="Helvetica Light"/>
                <a:ea typeface="Helvetica Light"/>
                <a:cs typeface="Helvetica Light"/>
                <a:sym typeface="Helvetica Light"/>
              </a:defRPr>
            </a:lvl1pPr>
            <a:lvl2pPr marL="0" marR="0" indent="0" algn="ctr" defTabSz="292100">
              <a:spcBef>
                <a:spcPts val="0"/>
              </a:spcBef>
              <a:buClrTx/>
              <a:buSzTx/>
              <a:buFontTx/>
              <a:buNone/>
              <a:defRPr sz="2200">
                <a:uFillTx/>
                <a:latin typeface="Helvetica Light"/>
                <a:ea typeface="Helvetica Light"/>
                <a:cs typeface="Helvetica Light"/>
                <a:sym typeface="Helvetica Light"/>
              </a:defRPr>
            </a:lvl2pPr>
            <a:lvl3pPr marL="0" marR="0" indent="0" algn="ctr" defTabSz="292100">
              <a:spcBef>
                <a:spcPts val="0"/>
              </a:spcBef>
              <a:buClrTx/>
              <a:buSzTx/>
              <a:buFontTx/>
              <a:buNone/>
              <a:defRPr sz="2200">
                <a:uFillTx/>
                <a:latin typeface="Helvetica Light"/>
                <a:ea typeface="Helvetica Light"/>
                <a:cs typeface="Helvetica Light"/>
                <a:sym typeface="Helvetica Light"/>
              </a:defRPr>
            </a:lvl3pPr>
            <a:lvl4pPr marL="0" marR="0" indent="0" algn="ctr" defTabSz="292100">
              <a:spcBef>
                <a:spcPts val="0"/>
              </a:spcBef>
              <a:buClrTx/>
              <a:buSzTx/>
              <a:buFontTx/>
              <a:buNone/>
              <a:defRPr sz="2200">
                <a:uFillTx/>
                <a:latin typeface="Helvetica Light"/>
                <a:ea typeface="Helvetica Light"/>
                <a:cs typeface="Helvetica Light"/>
                <a:sym typeface="Helvetica Light"/>
              </a:defRPr>
            </a:lvl4pPr>
            <a:lvl5pPr marL="0" marR="0" indent="0" algn="ctr" defTabSz="292100">
              <a:spcBef>
                <a:spcPts val="0"/>
              </a:spcBef>
              <a:buClrTx/>
              <a:buSzTx/>
              <a:buFontTx/>
              <a:buNone/>
              <a:defRPr sz="2200">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55" name="Slide Number"/>
          <p:cNvSpPr txBox="1">
            <a:spLocks noGrp="1"/>
          </p:cNvSpPr>
          <p:nvPr>
            <p:ph type="sldNum" sz="quarter" idx="2"/>
          </p:nvPr>
        </p:nvSpPr>
        <p:spPr>
          <a:xfrm>
            <a:off x="4450778" y="5736208"/>
            <a:ext cx="235747" cy="231378"/>
          </a:xfrm>
          <a:prstGeom prst="rect">
            <a:avLst/>
          </a:prstGeom>
        </p:spPr>
        <p:txBody>
          <a:bodyPr lIns="26788" tIns="26788" rIns="26788" bIns="26788" anchor="t"/>
          <a:lstStyle>
            <a:lvl1pPr defTabSz="292100">
              <a:defRPr>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62" name="Title Text"/>
          <p:cNvSpPr txBox="1">
            <a:spLocks noGrp="1"/>
          </p:cNvSpPr>
          <p:nvPr>
            <p:ph type="title"/>
          </p:nvPr>
        </p:nvSpPr>
        <p:spPr>
          <a:xfrm>
            <a:off x="892968" y="1151929"/>
            <a:ext cx="7358064" cy="2321720"/>
          </a:xfrm>
          <a:prstGeom prst="rect">
            <a:avLst/>
          </a:prstGeom>
        </p:spPr>
        <p:txBody>
          <a:bodyPr lIns="35718" tIns="35718" rIns="35718" bIns="35718" anchor="b">
            <a:normAutofit/>
          </a:bodyPr>
          <a:lstStyle>
            <a:lvl1pPr marL="0" marR="0" defTabSz="410765">
              <a:defRPr sz="5600">
                <a:uFillTx/>
                <a:latin typeface="Helvetica Neue Medium"/>
                <a:ea typeface="Helvetica Neue Medium"/>
                <a:cs typeface="Helvetica Neue Medium"/>
                <a:sym typeface="Helvetica Neue Medium"/>
              </a:defRPr>
            </a:lvl1pPr>
          </a:lstStyle>
          <a:p>
            <a:r>
              <a:t>Title Text</a:t>
            </a:r>
          </a:p>
        </p:txBody>
      </p:sp>
      <p:sp>
        <p:nvSpPr>
          <p:cNvPr id="363" name="Body Level One…"/>
          <p:cNvSpPr txBox="1">
            <a:spLocks noGrp="1"/>
          </p:cNvSpPr>
          <p:nvPr>
            <p:ph type="body" sz="quarter" idx="1"/>
          </p:nvPr>
        </p:nvSpPr>
        <p:spPr>
          <a:xfrm>
            <a:off x="892968" y="3545085"/>
            <a:ext cx="7358064" cy="794744"/>
          </a:xfrm>
          <a:prstGeom prst="rect">
            <a:avLst/>
          </a:prstGeom>
        </p:spPr>
        <p:txBody>
          <a:bodyPr lIns="35718" tIns="35718" rIns="35718" bIns="35718">
            <a:normAutofit/>
          </a:bodyPr>
          <a:lstStyle>
            <a:lvl1pPr marL="0" marR="0" indent="0" algn="ctr" defTabSz="410765">
              <a:spcBef>
                <a:spcPts val="0"/>
              </a:spcBef>
              <a:buClrTx/>
              <a:buSzTx/>
              <a:buFontTx/>
              <a:buNone/>
              <a:defRPr sz="2600">
                <a:uFillTx/>
                <a:latin typeface="Helvetica Neue"/>
                <a:ea typeface="Helvetica Neue"/>
                <a:cs typeface="Helvetica Neue"/>
                <a:sym typeface="Helvetica Neue"/>
              </a:defRPr>
            </a:lvl1pPr>
            <a:lvl2pPr marL="0" marR="0" indent="0" algn="ctr" defTabSz="410765">
              <a:spcBef>
                <a:spcPts val="0"/>
              </a:spcBef>
              <a:buClrTx/>
              <a:buSzTx/>
              <a:buFontTx/>
              <a:buNone/>
              <a:defRPr sz="2600">
                <a:uFillTx/>
                <a:latin typeface="Helvetica Neue"/>
                <a:ea typeface="Helvetica Neue"/>
                <a:cs typeface="Helvetica Neue"/>
                <a:sym typeface="Helvetica Neue"/>
              </a:defRPr>
            </a:lvl2pPr>
            <a:lvl3pPr marL="0" marR="0" indent="0" algn="ctr" defTabSz="410765">
              <a:spcBef>
                <a:spcPts val="0"/>
              </a:spcBef>
              <a:buClrTx/>
              <a:buSzTx/>
              <a:buFontTx/>
              <a:buNone/>
              <a:defRPr sz="2600">
                <a:uFillTx/>
                <a:latin typeface="Helvetica Neue"/>
                <a:ea typeface="Helvetica Neue"/>
                <a:cs typeface="Helvetica Neue"/>
                <a:sym typeface="Helvetica Neue"/>
              </a:defRPr>
            </a:lvl3pPr>
            <a:lvl4pPr marL="0" marR="0" indent="0" algn="ctr" defTabSz="410765">
              <a:spcBef>
                <a:spcPts val="0"/>
              </a:spcBef>
              <a:buClrTx/>
              <a:buSzTx/>
              <a:buFontTx/>
              <a:buNone/>
              <a:defRPr sz="2600">
                <a:uFillTx/>
                <a:latin typeface="Helvetica Neue"/>
                <a:ea typeface="Helvetica Neue"/>
                <a:cs typeface="Helvetica Neue"/>
                <a:sym typeface="Helvetica Neue"/>
              </a:defRPr>
            </a:lvl4pPr>
            <a:lvl5pPr marL="0" marR="0" indent="0" algn="ctr" defTabSz="410765">
              <a:spcBef>
                <a:spcPts val="0"/>
              </a:spcBef>
              <a:buClrTx/>
              <a:buSzTx/>
              <a:buFontTx/>
              <a:buNone/>
              <a:defRPr sz="2600">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64" name="Slide Number"/>
          <p:cNvSpPr txBox="1">
            <a:spLocks noGrp="1"/>
          </p:cNvSpPr>
          <p:nvPr>
            <p:ph type="sldNum" sz="quarter" idx="2"/>
          </p:nvPr>
        </p:nvSpPr>
        <p:spPr>
          <a:xfrm>
            <a:off x="4449876" y="6536531"/>
            <a:ext cx="239485" cy="232486"/>
          </a:xfrm>
          <a:prstGeom prst="rect">
            <a:avLst/>
          </a:prstGeom>
        </p:spPr>
        <p:txBody>
          <a:bodyPr lIns="35718" tIns="35718" rIns="35718" bIns="35718" anchor="t"/>
          <a:lstStyle>
            <a:lvl1pPr defTabSz="410765">
              <a:defRPr sz="1100">
                <a:solidFill>
                  <a:srgbClr val="000000"/>
                </a:solidFill>
                <a:uFillTx/>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1" name="Title Text"/>
          <p:cNvSpPr txBox="1">
            <a:spLocks noGrp="1"/>
          </p:cNvSpPr>
          <p:nvPr>
            <p:ph type="title"/>
          </p:nvPr>
        </p:nvSpPr>
        <p:spPr>
          <a:xfrm>
            <a:off x="549275" y="107576"/>
            <a:ext cx="8042276" cy="1336956"/>
          </a:xfrm>
          <a:prstGeom prst="rect">
            <a:avLst/>
          </a:prstGeom>
        </p:spPr>
        <p:txBody>
          <a:bodyPr lIns="45719" tIns="45719" rIns="45719" bIns="45719" anchor="b">
            <a:normAutofit/>
          </a:bodyPr>
          <a:lstStyle>
            <a:lvl1pPr marL="0" marR="0" defTabSz="914400">
              <a:defRPr sz="5600">
                <a:solidFill>
                  <a:srgbClr val="2C7C9F"/>
                </a:solidFill>
                <a:uFillTx/>
                <a:latin typeface="News Gothic MT"/>
                <a:ea typeface="News Gothic MT"/>
                <a:cs typeface="News Gothic MT"/>
                <a:sym typeface="News Gothic MT"/>
              </a:defRPr>
            </a:lvl1pPr>
          </a:lstStyle>
          <a:p>
            <a:r>
              <a:t>Title Text</a:t>
            </a:r>
          </a:p>
        </p:txBody>
      </p:sp>
      <p:sp>
        <p:nvSpPr>
          <p:cNvPr id="372" name="Body Level One…"/>
          <p:cNvSpPr txBox="1">
            <a:spLocks noGrp="1"/>
          </p:cNvSpPr>
          <p:nvPr>
            <p:ph type="body" idx="1"/>
          </p:nvPr>
        </p:nvSpPr>
        <p:spPr>
          <a:xfrm>
            <a:off x="549275" y="1600200"/>
            <a:ext cx="8042276" cy="4343401"/>
          </a:xfrm>
          <a:prstGeom prst="rect">
            <a:avLst/>
          </a:prstGeom>
        </p:spPr>
        <p:txBody>
          <a:bodyPr lIns="45719" tIns="45719" rIns="45719" bIns="45719">
            <a:normAutofit/>
          </a:bodyPr>
          <a:lstStyle>
            <a:lvl1pPr marL="349250" marR="0" indent="-349250" defTabSz="914400">
              <a:spcBef>
                <a:spcPts val="2000"/>
              </a:spcBef>
              <a:buClr>
                <a:srgbClr val="6FB7D7"/>
              </a:buClr>
              <a:buSzPct val="110000"/>
              <a:buFontTx/>
              <a:buChar char="●"/>
              <a:defRPr sz="2500">
                <a:solidFill>
                  <a:srgbClr val="595959"/>
                </a:solidFill>
                <a:uFillTx/>
                <a:latin typeface="News Gothic MT"/>
                <a:ea typeface="News Gothic MT"/>
                <a:cs typeface="News Gothic MT"/>
                <a:sym typeface="News Gothic MT"/>
              </a:defRPr>
            </a:lvl1pPr>
            <a:lvl2pPr marL="685800" marR="0" indent="-336550" defTabSz="914400">
              <a:spcBef>
                <a:spcPts val="2000"/>
              </a:spcBef>
              <a:buClr>
                <a:srgbClr val="6FB7D7"/>
              </a:buClr>
              <a:buSzPct val="110000"/>
              <a:buFontTx/>
              <a:buChar char="●"/>
              <a:defRPr sz="2500">
                <a:solidFill>
                  <a:srgbClr val="595959"/>
                </a:solidFill>
                <a:uFillTx/>
                <a:latin typeface="News Gothic MT"/>
                <a:ea typeface="News Gothic MT"/>
                <a:cs typeface="News Gothic MT"/>
                <a:sym typeface="News Gothic MT"/>
              </a:defRPr>
            </a:lvl2pPr>
            <a:lvl3pPr marL="968375" marR="0" indent="-282575" defTabSz="914400">
              <a:spcBef>
                <a:spcPts val="2000"/>
              </a:spcBef>
              <a:buClr>
                <a:srgbClr val="6FB7D7"/>
              </a:buClr>
              <a:buSzPct val="110000"/>
              <a:buFontTx/>
              <a:buChar char="●"/>
              <a:defRPr sz="2500">
                <a:solidFill>
                  <a:srgbClr val="595959"/>
                </a:solidFill>
                <a:uFillTx/>
                <a:latin typeface="News Gothic MT"/>
                <a:ea typeface="News Gothic MT"/>
                <a:cs typeface="News Gothic MT"/>
                <a:sym typeface="News Gothic MT"/>
              </a:defRPr>
            </a:lvl3pPr>
            <a:lvl4pPr marL="1263650" marR="0" indent="-295275" defTabSz="914400">
              <a:spcBef>
                <a:spcPts val="2000"/>
              </a:spcBef>
              <a:buClr>
                <a:srgbClr val="6FB7D7"/>
              </a:buClr>
              <a:buSzPct val="110000"/>
              <a:buFontTx/>
              <a:buChar char="●"/>
              <a:defRPr sz="2500">
                <a:solidFill>
                  <a:srgbClr val="595959"/>
                </a:solidFill>
                <a:uFillTx/>
                <a:latin typeface="News Gothic MT"/>
                <a:ea typeface="News Gothic MT"/>
                <a:cs typeface="News Gothic MT"/>
                <a:sym typeface="News Gothic MT"/>
              </a:defRPr>
            </a:lvl4pPr>
            <a:lvl5pPr marL="1546225" marR="0" indent="-282575" defTabSz="914400">
              <a:spcBef>
                <a:spcPts val="2000"/>
              </a:spcBef>
              <a:buClr>
                <a:srgbClr val="6FB7D7"/>
              </a:buClr>
              <a:buSzPct val="110000"/>
              <a:buFontTx/>
              <a:buChar char="●"/>
              <a:defRPr sz="2500">
                <a:solidFill>
                  <a:srgbClr val="595959"/>
                </a:solidFill>
                <a:uFillTx/>
                <a:latin typeface="News Gothic MT"/>
                <a:ea typeface="News Gothic MT"/>
                <a:cs typeface="News Gothic MT"/>
                <a:sym typeface="News Gothic MT"/>
              </a:defRPr>
            </a:lvl5pPr>
          </a:lstStyle>
          <a:p>
            <a:r>
              <a:t>Body Level One</a:t>
            </a:r>
          </a:p>
          <a:p>
            <a:pPr lvl="1"/>
            <a:r>
              <a:t>Body Level Two</a:t>
            </a:r>
          </a:p>
          <a:p>
            <a:pPr lvl="2"/>
            <a:r>
              <a:t>Body Level Three</a:t>
            </a:r>
          </a:p>
          <a:p>
            <a:pPr lvl="3"/>
            <a:r>
              <a:t>Body Level Four</a:t>
            </a:r>
          </a:p>
          <a:p>
            <a:pPr lvl="4"/>
            <a:r>
              <a:t>Body Level Five</a:t>
            </a:r>
          </a:p>
        </p:txBody>
      </p:sp>
      <p:sp>
        <p:nvSpPr>
          <p:cNvPr id="373" name="Slide Number"/>
          <p:cNvSpPr txBox="1">
            <a:spLocks noGrp="1"/>
          </p:cNvSpPr>
          <p:nvPr>
            <p:ph type="sldNum" sz="quarter" idx="2"/>
          </p:nvPr>
        </p:nvSpPr>
        <p:spPr>
          <a:xfrm>
            <a:off x="4419600" y="6037580"/>
            <a:ext cx="2133600" cy="637540"/>
          </a:xfrm>
          <a:prstGeom prst="rect">
            <a:avLst/>
          </a:prstGeom>
        </p:spPr>
        <p:txBody>
          <a:bodyPr lIns="45719" tIns="45719" rIns="45719" bIns="45719"/>
          <a:lstStyle>
            <a:lvl1pPr algn="r" defTabSz="457200">
              <a:defRPr sz="3600">
                <a:solidFill>
                  <a:srgbClr val="FFFFFF"/>
                </a:solidFill>
                <a:uFillTx/>
                <a:latin typeface="News Gothic MT"/>
                <a:ea typeface="News Gothic MT"/>
                <a:cs typeface="News Gothic MT"/>
                <a:sym typeface="News Gothic MT"/>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4" name="Diamond"/>
          <p:cNvSpPr/>
          <p:nvPr/>
        </p:nvSpPr>
        <p:spPr>
          <a:xfrm>
            <a:off x="285750" y="1803796"/>
            <a:ext cx="4000500" cy="1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3175">
            <a:solidFill>
              <a:srgbClr val="7996B9"/>
            </a:solidFill>
            <a:miter lim="400000"/>
          </a:ln>
        </p:spPr>
        <p:txBody>
          <a:bodyPr lIns="0" tIns="0" rIns="0" bIns="0"/>
          <a:lstStyle/>
          <a:p>
            <a:pPr defTabSz="321468">
              <a:defRPr sz="800"/>
            </a:pPr>
            <a:endParaRPr/>
          </a:p>
        </p:txBody>
      </p:sp>
      <p:sp>
        <p:nvSpPr>
          <p:cNvPr id="415" name="Diamond"/>
          <p:cNvSpPr/>
          <p:nvPr/>
        </p:nvSpPr>
        <p:spPr>
          <a:xfrm>
            <a:off x="285750" y="1839515"/>
            <a:ext cx="4000500" cy="1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3175">
            <a:solidFill>
              <a:srgbClr val="7996B9"/>
            </a:solidFill>
            <a:miter lim="400000"/>
          </a:ln>
        </p:spPr>
        <p:txBody>
          <a:bodyPr lIns="0" tIns="0" rIns="0" bIns="0"/>
          <a:lstStyle/>
          <a:p>
            <a:pPr defTabSz="321468">
              <a:defRPr sz="800"/>
            </a:pPr>
            <a:endParaRPr/>
          </a:p>
        </p:txBody>
      </p:sp>
      <p:sp>
        <p:nvSpPr>
          <p:cNvPr id="416" name="01"/>
          <p:cNvSpPr txBox="1"/>
          <p:nvPr/>
        </p:nvSpPr>
        <p:spPr>
          <a:xfrm>
            <a:off x="8670428" y="6480968"/>
            <a:ext cx="223839"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1100">
                <a:solidFill>
                  <a:srgbClr val="FFFFFF"/>
                </a:solidFill>
                <a:effectLst>
                  <a:outerShdw blurRad="38100" dist="15537" dir="5392174" rotWithShape="0">
                    <a:srgbClr val="000000">
                      <a:alpha val="78421"/>
                    </a:srgbClr>
                  </a:outerShdw>
                </a:effectLst>
                <a:latin typeface="Palatino"/>
                <a:ea typeface="Palatino"/>
                <a:cs typeface="Palatino"/>
                <a:sym typeface="Palatino"/>
              </a:defRPr>
            </a:lvl1pPr>
          </a:lstStyle>
          <a:p>
            <a:r>
              <a:t>01</a:t>
            </a:r>
          </a:p>
        </p:txBody>
      </p:sp>
      <p:sp>
        <p:nvSpPr>
          <p:cNvPr id="417" name="Image"/>
          <p:cNvSpPr>
            <a:spLocks noGrp="1"/>
          </p:cNvSpPr>
          <p:nvPr>
            <p:ph type="pic" idx="21"/>
          </p:nvPr>
        </p:nvSpPr>
        <p:spPr>
          <a:xfrm>
            <a:off x="2134195" y="0"/>
            <a:ext cx="9144001" cy="6858000"/>
          </a:xfrm>
          <a:prstGeom prst="rect">
            <a:avLst/>
          </a:prstGeom>
        </p:spPr>
        <p:txBody>
          <a:bodyPr lIns="91439" tIns="45719" rIns="91439" bIns="45719"/>
          <a:lstStyle/>
          <a:p>
            <a:endParaRPr/>
          </a:p>
        </p:txBody>
      </p:sp>
      <p:sp>
        <p:nvSpPr>
          <p:cNvPr id="418" name="Title Text"/>
          <p:cNvSpPr txBox="1">
            <a:spLocks noGrp="1"/>
          </p:cNvSpPr>
          <p:nvPr>
            <p:ph type="title"/>
          </p:nvPr>
        </p:nvSpPr>
        <p:spPr>
          <a:xfrm>
            <a:off x="250031" y="312539"/>
            <a:ext cx="4089798" cy="1437680"/>
          </a:xfrm>
          <a:prstGeom prst="rect">
            <a:avLst/>
          </a:prstGeom>
        </p:spPr>
        <p:txBody>
          <a:bodyPr lIns="35718" tIns="35718" rIns="35718" bIns="35718">
            <a:normAutofit/>
          </a:bodyPr>
          <a:lstStyle>
            <a:lvl1pPr marL="390227" marR="28574" indent="-361652">
              <a:lnSpc>
                <a:spcPct val="90000"/>
              </a:lnSpc>
              <a:spcBef>
                <a:spcPts val="500"/>
              </a:spcBef>
              <a:buClr>
                <a:srgbClr val="000000"/>
              </a:buClr>
              <a:buFont typeface="Georgia"/>
              <a:defRPr sz="2200">
                <a:latin typeface="Georgia"/>
                <a:ea typeface="Georgia"/>
                <a:cs typeface="Georgia"/>
                <a:sym typeface="Georgia"/>
              </a:defRPr>
            </a:lvl1pPr>
          </a:lstStyle>
          <a:p>
            <a:r>
              <a:t>Title Text</a:t>
            </a:r>
          </a:p>
        </p:txBody>
      </p:sp>
      <p:sp>
        <p:nvSpPr>
          <p:cNvPr id="419" name="Body Level One…"/>
          <p:cNvSpPr txBox="1">
            <a:spLocks noGrp="1"/>
          </p:cNvSpPr>
          <p:nvPr>
            <p:ph type="body" sz="half" idx="1"/>
          </p:nvPr>
        </p:nvSpPr>
        <p:spPr>
          <a:xfrm>
            <a:off x="250031" y="2098476"/>
            <a:ext cx="4089798" cy="4446985"/>
          </a:xfrm>
          <a:prstGeom prst="rect">
            <a:avLst/>
          </a:prstGeom>
        </p:spPr>
        <p:txBody>
          <a:bodyPr lIns="35718" tIns="35718" rIns="35718" bIns="35718" anchor="ctr">
            <a:normAutofit/>
          </a:bodyPr>
          <a:lstStyle>
            <a:lvl1pPr marL="254000" marR="0" indent="-254000" defTabSz="410765">
              <a:spcBef>
                <a:spcPts val="2600"/>
              </a:spcBef>
              <a:buClr>
                <a:srgbClr val="5C86B9"/>
              </a:buClr>
              <a:buSzPct val="70000"/>
              <a:buFont typeface="Zapf Dingbats"/>
              <a:buChar char="✤"/>
              <a:defRPr sz="2000">
                <a:uFillTx/>
                <a:latin typeface="Palatino"/>
                <a:ea typeface="Palatino"/>
                <a:cs typeface="Palatino"/>
                <a:sym typeface="Palatino"/>
              </a:defRPr>
            </a:lvl1pPr>
            <a:lvl2pPr marL="635000" marR="0" indent="-254000" defTabSz="410765">
              <a:spcBef>
                <a:spcPts val="2600"/>
              </a:spcBef>
              <a:buClr>
                <a:srgbClr val="5C86B9"/>
              </a:buClr>
              <a:buSzPct val="70000"/>
              <a:buFont typeface="Zapf Dingbats"/>
              <a:buChar char="✤"/>
              <a:defRPr sz="2000">
                <a:uFillTx/>
                <a:latin typeface="Palatino"/>
                <a:ea typeface="Palatino"/>
                <a:cs typeface="Palatino"/>
                <a:sym typeface="Palatino"/>
              </a:defRPr>
            </a:lvl2pPr>
            <a:lvl3pPr marL="1016000" marR="0" indent="-254000" defTabSz="410765">
              <a:spcBef>
                <a:spcPts val="2600"/>
              </a:spcBef>
              <a:buClr>
                <a:srgbClr val="5C86B9"/>
              </a:buClr>
              <a:buSzPct val="70000"/>
              <a:buFont typeface="Zapf Dingbats"/>
              <a:buChar char="✤"/>
              <a:defRPr sz="2000">
                <a:uFillTx/>
                <a:latin typeface="Palatino"/>
                <a:ea typeface="Palatino"/>
                <a:cs typeface="Palatino"/>
                <a:sym typeface="Palatino"/>
              </a:defRPr>
            </a:lvl3pPr>
            <a:lvl4pPr marL="1397000" marR="0" indent="-254000" defTabSz="410765">
              <a:spcBef>
                <a:spcPts val="2600"/>
              </a:spcBef>
              <a:buClr>
                <a:srgbClr val="5C86B9"/>
              </a:buClr>
              <a:buSzPct val="70000"/>
              <a:buFont typeface="Zapf Dingbats"/>
              <a:buChar char="✤"/>
              <a:defRPr>
                <a:uFillTx/>
                <a:latin typeface="Palatino"/>
                <a:ea typeface="Palatino"/>
                <a:cs typeface="Palatino"/>
                <a:sym typeface="Palatino"/>
              </a:defRPr>
            </a:lvl4pPr>
            <a:lvl5pPr marL="1778000" marR="0" indent="-254000" defTabSz="410765">
              <a:spcBef>
                <a:spcPts val="2600"/>
              </a:spcBef>
              <a:buClr>
                <a:srgbClr val="5C86B9"/>
              </a:buClr>
              <a:buSzPct val="70000"/>
              <a:buFont typeface="Zapf Dingbats"/>
              <a:buChar char="✤"/>
              <a:defRPr>
                <a:uFillTx/>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420" name="Slide Number"/>
          <p:cNvSpPr txBox="1">
            <a:spLocks noGrp="1"/>
          </p:cNvSpPr>
          <p:nvPr>
            <p:ph type="sldNum" sz="quarter" idx="2"/>
          </p:nvPr>
        </p:nvSpPr>
        <p:spPr>
          <a:xfrm>
            <a:off x="8670428" y="6482953"/>
            <a:ext cx="223839" cy="249238"/>
          </a:xfrm>
          <a:prstGeom prst="rect">
            <a:avLst/>
          </a:prstGeom>
        </p:spPr>
        <p:txBody>
          <a:bodyPr lIns="35718" tIns="35718" rIns="35718" bIns="35718" anchor="t">
            <a:normAutofit/>
          </a:bodyPr>
          <a:lstStyle>
            <a:lvl1pPr defTabSz="410765">
              <a:defRPr sz="1100">
                <a:solidFill>
                  <a:srgbClr val="FFFFFF"/>
                </a:solidFill>
                <a:uFillTx/>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a:p>
        </p:txBody>
      </p:sp>
      <p:pic>
        <p:nvPicPr>
          <p:cNvPr id="11" name="Picture 12" descr="YSM_Shield_CMYK.jpg"/>
          <p:cNvPicPr>
            <a:picLocks noChangeAspect="1"/>
          </p:cNvPicPr>
          <p:nvPr userDrawn="1"/>
        </p:nvPicPr>
        <p:blipFill>
          <a:blip r:embed="rId2" cstate="print"/>
          <a:srcRect/>
          <a:stretch>
            <a:fillRect/>
          </a:stretch>
        </p:blipFill>
        <p:spPr bwMode="auto">
          <a:xfrm>
            <a:off x="8343900" y="6143625"/>
            <a:ext cx="5715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533400" y="6343356"/>
            <a:ext cx="3652837" cy="266993"/>
          </a:xfrm>
          <a:prstGeom prst="rect">
            <a:avLst/>
          </a:prstGeom>
          <a:noFill/>
        </p:spPr>
      </p:pic>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1771383937"/>
      </p:ext>
    </p:extLst>
  </p:cSld>
  <p:clrMapOvr>
    <a:masterClrMapping/>
  </p:clrMapOvr>
  <p:transition spd="med"/>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427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967D6-2774-C3D4-B813-0F56F68C37F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A20BE0D-83D8-D5BC-1EA4-47DF06ABE6D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BB188-6FED-78A7-630C-0B99AE0BD720}"/>
              </a:ext>
            </a:extLst>
          </p:cNvPr>
          <p:cNvSpPr>
            <a:spLocks noGrp="1"/>
          </p:cNvSpPr>
          <p:nvPr>
            <p:ph type="dt" sz="half" idx="10"/>
          </p:nvPr>
        </p:nvSpPr>
        <p:spPr/>
        <p:txBody>
          <a:bodyPr/>
          <a:lstStyle/>
          <a:p>
            <a:fld id="{F4F50B9E-B0CB-41E6-8AF1-52C5C274D081}" type="datetimeFigureOut">
              <a:rPr lang="en-IN" smtClean="0"/>
              <a:t>25/09/23</a:t>
            </a:fld>
            <a:endParaRPr lang="en-IN"/>
          </a:p>
        </p:txBody>
      </p:sp>
      <p:sp>
        <p:nvSpPr>
          <p:cNvPr id="5" name="Footer Placeholder 4">
            <a:extLst>
              <a:ext uri="{FF2B5EF4-FFF2-40B4-BE49-F238E27FC236}">
                <a16:creationId xmlns:a16="http://schemas.microsoft.com/office/drawing/2014/main" id="{A923E2FF-46C3-5941-819F-0FB57789019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905FDA1-05A8-D844-0EF9-1A02956BA1CC}"/>
              </a:ext>
            </a:extLst>
          </p:cNvPr>
          <p:cNvSpPr>
            <a:spLocks noGrp="1"/>
          </p:cNvSpPr>
          <p:nvPr>
            <p:ph type="sldNum" sz="quarter" idx="12"/>
          </p:nvPr>
        </p:nvSpPr>
        <p:spPr>
          <a:xfrm>
            <a:off x="7474928" y="6395284"/>
            <a:ext cx="290144" cy="287258"/>
          </a:xfrm>
        </p:spPr>
        <p:txBody>
          <a:bodyPr/>
          <a:lstStyle/>
          <a:p>
            <a:fld id="{8ECDD21F-4EB0-4DD7-BB5D-188BABD4B09B}" type="slidenum">
              <a:rPr lang="en-IN" smtClean="0"/>
              <a:t>‹#›</a:t>
            </a:fld>
            <a:endParaRPr lang="en-IN"/>
          </a:p>
        </p:txBody>
      </p:sp>
    </p:spTree>
    <p:extLst>
      <p:ext uri="{BB962C8B-B14F-4D97-AF65-F5344CB8AC3E}">
        <p14:creationId xmlns:p14="http://schemas.microsoft.com/office/powerpoint/2010/main" val="215232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89000" y="177800"/>
            <a:ext cx="7353300" cy="1714500"/>
          </a:xfrm>
          <a:prstGeom prst="rect">
            <a:avLst/>
          </a:prstGeom>
        </p:spPr>
        <p:txBody>
          <a:bodyPr/>
          <a:lstStyle>
            <a:lvl1pPr marL="0" marR="0" defTabSz="406400">
              <a:defRPr sz="5800">
                <a:solidFill>
                  <a:srgbClr val="FFFFFF"/>
                </a:solidFill>
                <a:uFillTx/>
                <a:latin typeface="+mj-lt"/>
                <a:ea typeface="+mj-ea"/>
                <a:cs typeface="+mj-cs"/>
                <a:sym typeface="Gill Sans"/>
              </a:defRPr>
            </a:lvl1pPr>
          </a:lstStyle>
          <a:p>
            <a:r>
              <a:t>Title Text</a:t>
            </a:r>
          </a:p>
        </p:txBody>
      </p:sp>
      <p:sp>
        <p:nvSpPr>
          <p:cNvPr id="39" name="Body Level One…"/>
          <p:cNvSpPr txBox="1">
            <a:spLocks noGrp="1"/>
          </p:cNvSpPr>
          <p:nvPr>
            <p:ph type="body" idx="1"/>
          </p:nvPr>
        </p:nvSpPr>
        <p:spPr>
          <a:xfrm>
            <a:off x="889000" y="1943100"/>
            <a:ext cx="7353300" cy="4013200"/>
          </a:xfrm>
          <a:prstGeom prst="rect">
            <a:avLst/>
          </a:prstGeom>
        </p:spPr>
        <p:txBody>
          <a:bodyPr anchor="ctr"/>
          <a:lstStyle>
            <a:lvl1pPr marL="889000" marR="0" indent="-571500" defTabSz="406400">
              <a:spcBef>
                <a:spcPts val="1700"/>
              </a:spcBef>
              <a:buClrTx/>
              <a:buSzPct val="171000"/>
              <a:buFontTx/>
              <a:defRPr sz="2800">
                <a:solidFill>
                  <a:srgbClr val="FFFFFF"/>
                </a:solidFill>
                <a:uFillTx/>
                <a:latin typeface="+mj-lt"/>
                <a:ea typeface="+mj-ea"/>
                <a:cs typeface="+mj-cs"/>
                <a:sym typeface="Gill Sans"/>
              </a:defRPr>
            </a:lvl1pPr>
            <a:lvl2pPr marL="1333500" marR="0" indent="-571500" defTabSz="406400">
              <a:spcBef>
                <a:spcPts val="1700"/>
              </a:spcBef>
              <a:buClrTx/>
              <a:buSzPct val="171000"/>
              <a:buFontTx/>
              <a:buChar char="•"/>
              <a:defRPr>
                <a:solidFill>
                  <a:srgbClr val="FFFFFF"/>
                </a:solidFill>
                <a:uFillTx/>
                <a:latin typeface="+mj-lt"/>
                <a:ea typeface="+mj-ea"/>
                <a:cs typeface="+mj-cs"/>
                <a:sym typeface="Gill Sans"/>
              </a:defRPr>
            </a:lvl2pPr>
            <a:lvl3pPr marL="1778000" marR="0" indent="-571500" defTabSz="406400">
              <a:spcBef>
                <a:spcPts val="1700"/>
              </a:spcBef>
              <a:buClrTx/>
              <a:buSzPct val="171000"/>
              <a:buFontTx/>
              <a:defRPr sz="2800">
                <a:solidFill>
                  <a:srgbClr val="FFFFFF"/>
                </a:solidFill>
                <a:uFillTx/>
                <a:latin typeface="+mj-lt"/>
                <a:ea typeface="+mj-ea"/>
                <a:cs typeface="+mj-cs"/>
                <a:sym typeface="Gill Sans"/>
              </a:defRPr>
            </a:lvl3pPr>
            <a:lvl4pPr marL="2222500" marR="0" indent="-571500" defTabSz="406400">
              <a:spcBef>
                <a:spcPts val="1700"/>
              </a:spcBef>
              <a:buClrTx/>
              <a:buSzPct val="171000"/>
              <a:buFontTx/>
              <a:buChar char="•"/>
              <a:defRPr sz="2800">
                <a:solidFill>
                  <a:srgbClr val="FFFFFF"/>
                </a:solidFill>
                <a:uFillTx/>
                <a:latin typeface="+mj-lt"/>
                <a:ea typeface="+mj-ea"/>
                <a:cs typeface="+mj-cs"/>
                <a:sym typeface="Gill Sans"/>
              </a:defRPr>
            </a:lvl4pPr>
            <a:lvl5pPr marL="2667000" marR="0" indent="-571500" defTabSz="406400">
              <a:spcBef>
                <a:spcPts val="1700"/>
              </a:spcBef>
              <a:buClrTx/>
              <a:buSzPct val="171000"/>
              <a:buFontTx/>
              <a:buChar char="•"/>
              <a:defRPr sz="28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4432300" y="6489700"/>
            <a:ext cx="266700" cy="279400"/>
          </a:xfrm>
          <a:prstGeom prst="rect">
            <a:avLst/>
          </a:prstGeom>
        </p:spPr>
        <p:txBody>
          <a:bodyPr anchor="t"/>
          <a:lstStyle>
            <a:lvl1pPr defTabSz="406400">
              <a:defRPr>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a:p>
        </p:txBody>
      </p:sp>
      <p:pic>
        <p:nvPicPr>
          <p:cNvPr id="11" name="Picture 12" descr="YSM_Shield_CMYK.jpg"/>
          <p:cNvPicPr>
            <a:picLocks noChangeAspect="1"/>
          </p:cNvPicPr>
          <p:nvPr userDrawn="1"/>
        </p:nvPicPr>
        <p:blipFill>
          <a:blip r:embed="rId2" cstate="print"/>
          <a:srcRect/>
          <a:stretch>
            <a:fillRect/>
          </a:stretch>
        </p:blipFill>
        <p:spPr bwMode="auto">
          <a:xfrm>
            <a:off x="8343900" y="6143625"/>
            <a:ext cx="5715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533400" y="6343356"/>
            <a:ext cx="3652837" cy="266993"/>
          </a:xfrm>
          <a:prstGeom prst="rect">
            <a:avLst/>
          </a:prstGeom>
          <a:noFill/>
        </p:spPr>
      </p:pic>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335865408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9944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38163" y="152400"/>
            <a:ext cx="8123237"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338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Office Theme">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457200" y="92074"/>
            <a:ext cx="8229601" cy="1508126"/>
          </a:xfrm>
          <a:prstGeom prst="rect">
            <a:avLst/>
          </a:prstGeom>
        </p:spPr>
        <p:txBody>
          <a:bodyPr/>
          <a:lstStyle>
            <a:lvl1pPr marL="21431" marR="21431" defTabSz="241101">
              <a:defRPr sz="3150"/>
            </a:lvl1pPr>
          </a:lstStyle>
          <a:p>
            <a:r>
              <a:t>Title Text</a:t>
            </a:r>
          </a:p>
        </p:txBody>
      </p:sp>
      <p:sp>
        <p:nvSpPr>
          <p:cNvPr id="245" name="Body Level One…"/>
          <p:cNvSpPr txBox="1">
            <a:spLocks noGrp="1"/>
          </p:cNvSpPr>
          <p:nvPr>
            <p:ph type="body" idx="1"/>
          </p:nvPr>
        </p:nvSpPr>
        <p:spPr>
          <a:xfrm>
            <a:off x="457200" y="1600200"/>
            <a:ext cx="8229601" cy="5257800"/>
          </a:xfrm>
          <a:prstGeom prst="rect">
            <a:avLst/>
          </a:prstGeom>
        </p:spPr>
        <p:txBody>
          <a:bodyPr/>
          <a:lstStyle>
            <a:lvl1pPr marL="271581" marR="21431" indent="-241101" defTabSz="241101">
              <a:spcBef>
                <a:spcPts val="375"/>
              </a:spcBef>
              <a:defRPr sz="2250"/>
            </a:lvl1pPr>
            <a:lvl2pPr marL="572384" marR="21431" indent="-199004" defTabSz="241101">
              <a:spcBef>
                <a:spcPts val="300"/>
              </a:spcBef>
              <a:defRPr sz="1950"/>
            </a:lvl2pPr>
            <a:lvl3pPr marL="873442" marR="21431" indent="-157163" defTabSz="241101">
              <a:spcBef>
                <a:spcPts val="300"/>
              </a:spcBef>
              <a:defRPr sz="1650"/>
            </a:lvl3pPr>
            <a:lvl4pPr marL="1213484" marR="21431" indent="-154304" defTabSz="241101">
              <a:spcBef>
                <a:spcPts val="225"/>
              </a:spcBef>
              <a:defRPr sz="1350"/>
            </a:lvl4pPr>
            <a:lvl5pPr marL="1556384" marR="21431" indent="-154304" defTabSz="241101">
              <a:spcBef>
                <a:spcPts val="225"/>
              </a:spcBef>
              <a:defRPr sz="1350"/>
            </a:lvl5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7485156" y="6414199"/>
            <a:ext cx="269690" cy="249431"/>
          </a:xfrm>
          <a:prstGeom prst="rect">
            <a:avLst/>
          </a:prstGeom>
        </p:spPr>
        <p:txBody>
          <a:bodyPr/>
          <a:lstStyle>
            <a:lvl1pPr defTabSz="308074">
              <a:defRPr sz="825"/>
            </a:lvl1pPr>
          </a:lstStyle>
          <a:p>
            <a:fld id="{86CB4B4D-7CA3-9044-876B-883B54F8677D}" type="slidenum">
              <a:rPr/>
              <a:t>‹#›</a:t>
            </a:fld>
            <a:endParaRPr/>
          </a:p>
        </p:txBody>
      </p:sp>
    </p:spTree>
    <p:extLst>
      <p:ext uri="{BB962C8B-B14F-4D97-AF65-F5344CB8AC3E}">
        <p14:creationId xmlns:p14="http://schemas.microsoft.com/office/powerpoint/2010/main" val="385098364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89000" y="177800"/>
            <a:ext cx="7353300" cy="1714500"/>
          </a:xfrm>
          <a:prstGeom prst="rect">
            <a:avLst/>
          </a:prstGeom>
        </p:spPr>
        <p:txBody>
          <a:bodyPr/>
          <a:lstStyle>
            <a:lvl1pPr marL="0" marR="0" defTabSz="406400">
              <a:defRPr sz="5800">
                <a:solidFill>
                  <a:srgbClr val="FFFFFF"/>
                </a:solidFill>
                <a:uFillTx/>
                <a:latin typeface="+mj-lt"/>
                <a:ea typeface="+mj-ea"/>
                <a:cs typeface="+mj-cs"/>
                <a:sym typeface="Gill Sans"/>
              </a:defRPr>
            </a:lvl1pPr>
          </a:lstStyle>
          <a:p>
            <a:r>
              <a:t>Title Text</a:t>
            </a:r>
          </a:p>
        </p:txBody>
      </p:sp>
      <p:sp>
        <p:nvSpPr>
          <p:cNvPr id="48" name="Body Level One…"/>
          <p:cNvSpPr txBox="1">
            <a:spLocks noGrp="1"/>
          </p:cNvSpPr>
          <p:nvPr>
            <p:ph type="body" idx="1"/>
          </p:nvPr>
        </p:nvSpPr>
        <p:spPr>
          <a:xfrm>
            <a:off x="889000" y="1943100"/>
            <a:ext cx="7353300" cy="4013200"/>
          </a:xfrm>
          <a:prstGeom prst="rect">
            <a:avLst/>
          </a:prstGeom>
        </p:spPr>
        <p:txBody>
          <a:bodyPr anchor="ctr"/>
          <a:lstStyle>
            <a:lvl1pPr marL="889000" marR="0" indent="-571500" defTabSz="406400">
              <a:spcBef>
                <a:spcPts val="1700"/>
              </a:spcBef>
              <a:buClrTx/>
              <a:buSzPct val="171000"/>
              <a:buFontTx/>
              <a:defRPr sz="2800">
                <a:solidFill>
                  <a:srgbClr val="FFFFFF"/>
                </a:solidFill>
                <a:uFillTx/>
                <a:latin typeface="+mj-lt"/>
                <a:ea typeface="+mj-ea"/>
                <a:cs typeface="+mj-cs"/>
                <a:sym typeface="Gill Sans"/>
              </a:defRPr>
            </a:lvl1pPr>
            <a:lvl2pPr marL="1333500" marR="0" indent="-571500" defTabSz="406400">
              <a:spcBef>
                <a:spcPts val="1700"/>
              </a:spcBef>
              <a:buClrTx/>
              <a:buSzPct val="171000"/>
              <a:buFontTx/>
              <a:buChar char="•"/>
              <a:defRPr>
                <a:solidFill>
                  <a:srgbClr val="FFFFFF"/>
                </a:solidFill>
                <a:uFillTx/>
                <a:latin typeface="+mj-lt"/>
                <a:ea typeface="+mj-ea"/>
                <a:cs typeface="+mj-cs"/>
                <a:sym typeface="Gill Sans"/>
              </a:defRPr>
            </a:lvl2pPr>
            <a:lvl3pPr marL="1778000" marR="0" indent="-571500" defTabSz="406400">
              <a:spcBef>
                <a:spcPts val="1700"/>
              </a:spcBef>
              <a:buClrTx/>
              <a:buSzPct val="171000"/>
              <a:buFontTx/>
              <a:defRPr sz="2800">
                <a:solidFill>
                  <a:srgbClr val="FFFFFF"/>
                </a:solidFill>
                <a:uFillTx/>
                <a:latin typeface="+mj-lt"/>
                <a:ea typeface="+mj-ea"/>
                <a:cs typeface="+mj-cs"/>
                <a:sym typeface="Gill Sans"/>
              </a:defRPr>
            </a:lvl3pPr>
            <a:lvl4pPr marL="2222500" marR="0" indent="-571500" defTabSz="406400">
              <a:spcBef>
                <a:spcPts val="1700"/>
              </a:spcBef>
              <a:buClrTx/>
              <a:buSzPct val="171000"/>
              <a:buFontTx/>
              <a:buChar char="•"/>
              <a:defRPr sz="2800">
                <a:solidFill>
                  <a:srgbClr val="FFFFFF"/>
                </a:solidFill>
                <a:uFillTx/>
                <a:latin typeface="+mj-lt"/>
                <a:ea typeface="+mj-ea"/>
                <a:cs typeface="+mj-cs"/>
                <a:sym typeface="Gill Sans"/>
              </a:defRPr>
            </a:lvl4pPr>
            <a:lvl5pPr marL="2667000" marR="0" indent="-571500" defTabSz="406400">
              <a:spcBef>
                <a:spcPts val="1700"/>
              </a:spcBef>
              <a:buClrTx/>
              <a:buSzPct val="171000"/>
              <a:buFontTx/>
              <a:buChar char="•"/>
              <a:defRPr sz="28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4432300" y="6489700"/>
            <a:ext cx="266700" cy="279400"/>
          </a:xfrm>
          <a:prstGeom prst="rect">
            <a:avLst/>
          </a:prstGeom>
        </p:spPr>
        <p:txBody>
          <a:bodyPr anchor="t"/>
          <a:lstStyle>
            <a:lvl1pPr defTabSz="406400">
              <a:defRPr>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6" name="Title Text"/>
          <p:cNvSpPr txBox="1">
            <a:spLocks noGrp="1"/>
          </p:cNvSpPr>
          <p:nvPr>
            <p:ph type="title"/>
          </p:nvPr>
        </p:nvSpPr>
        <p:spPr>
          <a:xfrm>
            <a:off x="889000" y="1155700"/>
            <a:ext cx="7366000" cy="2324100"/>
          </a:xfrm>
          <a:prstGeom prst="rect">
            <a:avLst/>
          </a:prstGeom>
        </p:spPr>
        <p:txBody>
          <a:bodyPr lIns="38100" tIns="38100" rIns="38100" bIns="38100" anchor="b"/>
          <a:lstStyle>
            <a:lvl1pPr marL="0" marR="0" defTabSz="406400">
              <a:defRPr sz="5600">
                <a:uFillTx/>
                <a:latin typeface="+mj-lt"/>
                <a:ea typeface="+mj-ea"/>
                <a:cs typeface="+mj-cs"/>
                <a:sym typeface="Gill Sans"/>
              </a:defRPr>
            </a:lvl1pPr>
          </a:lstStyle>
          <a:p>
            <a:r>
              <a:t>Title Text</a:t>
            </a:r>
          </a:p>
        </p:txBody>
      </p:sp>
      <p:sp>
        <p:nvSpPr>
          <p:cNvPr id="57" name="Body Level One…"/>
          <p:cNvSpPr txBox="1">
            <a:spLocks noGrp="1"/>
          </p:cNvSpPr>
          <p:nvPr>
            <p:ph type="body" sz="quarter" idx="1"/>
          </p:nvPr>
        </p:nvSpPr>
        <p:spPr>
          <a:xfrm>
            <a:off x="889000" y="3530600"/>
            <a:ext cx="7366000" cy="800100"/>
          </a:xfrm>
          <a:prstGeom prst="rect">
            <a:avLst/>
          </a:prstGeom>
        </p:spPr>
        <p:txBody>
          <a:bodyPr lIns="38100" tIns="38100" rIns="38100" bIns="38100"/>
          <a:lstStyle>
            <a:lvl1pPr marL="0" marR="0" indent="0" algn="ctr" defTabSz="406400">
              <a:spcBef>
                <a:spcPts val="0"/>
              </a:spcBef>
              <a:buClrTx/>
              <a:buSzTx/>
              <a:buFontTx/>
              <a:buNone/>
              <a:defRPr sz="2400">
                <a:uFillTx/>
                <a:latin typeface="+mj-lt"/>
                <a:ea typeface="+mj-ea"/>
                <a:cs typeface="+mj-cs"/>
                <a:sym typeface="Gill Sans"/>
              </a:defRPr>
            </a:lvl1pPr>
            <a:lvl2pPr marL="0" marR="0" indent="0" algn="ctr" defTabSz="406400">
              <a:spcBef>
                <a:spcPts val="0"/>
              </a:spcBef>
              <a:buClrTx/>
              <a:buSzTx/>
              <a:buFontTx/>
              <a:buNone/>
              <a:defRPr sz="2400">
                <a:uFillTx/>
                <a:latin typeface="+mj-lt"/>
                <a:ea typeface="+mj-ea"/>
                <a:cs typeface="+mj-cs"/>
                <a:sym typeface="Gill Sans"/>
              </a:defRPr>
            </a:lvl2pPr>
            <a:lvl3pPr marL="0" marR="0" indent="0" algn="ctr" defTabSz="406400">
              <a:spcBef>
                <a:spcPts val="0"/>
              </a:spcBef>
              <a:buClrTx/>
              <a:buSzTx/>
              <a:buFontTx/>
              <a:buNone/>
              <a:defRPr>
                <a:uFillTx/>
                <a:latin typeface="+mj-lt"/>
                <a:ea typeface="+mj-ea"/>
                <a:cs typeface="+mj-cs"/>
                <a:sym typeface="Gill Sans"/>
              </a:defRPr>
            </a:lvl3pPr>
            <a:lvl4pPr marL="0" marR="0" indent="0" algn="ctr" defTabSz="406400">
              <a:spcBef>
                <a:spcPts val="0"/>
              </a:spcBef>
              <a:buClrTx/>
              <a:buSzTx/>
              <a:buFontTx/>
              <a:buNone/>
              <a:defRPr sz="2400">
                <a:uFillTx/>
                <a:latin typeface="+mj-lt"/>
                <a:ea typeface="+mj-ea"/>
                <a:cs typeface="+mj-cs"/>
                <a:sym typeface="Gill Sans"/>
              </a:defRPr>
            </a:lvl4pPr>
            <a:lvl5pPr marL="0" marR="0" indent="0" algn="ctr" defTabSz="406400">
              <a:spcBef>
                <a:spcPts val="0"/>
              </a:spcBef>
              <a:buClrTx/>
              <a:buSzTx/>
              <a:buFontTx/>
              <a:buNone/>
              <a:defRPr sz="24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5" name="Title Text"/>
          <p:cNvSpPr txBox="1">
            <a:spLocks noGrp="1"/>
          </p:cNvSpPr>
          <p:nvPr>
            <p:ph type="title"/>
          </p:nvPr>
        </p:nvSpPr>
        <p:spPr>
          <a:xfrm>
            <a:off x="889000" y="177800"/>
            <a:ext cx="7366000" cy="1714500"/>
          </a:xfrm>
          <a:prstGeom prst="rect">
            <a:avLst/>
          </a:prstGeom>
        </p:spPr>
        <p:txBody>
          <a:bodyPr lIns="38100" tIns="38100" rIns="38100" bIns="38100"/>
          <a:lstStyle>
            <a:lvl1pPr marL="0" marR="0" defTabSz="406400">
              <a:defRPr sz="5600">
                <a:uFillTx/>
                <a:latin typeface="+mj-lt"/>
                <a:ea typeface="+mj-ea"/>
                <a:cs typeface="+mj-cs"/>
                <a:sym typeface="Gill Sans"/>
              </a:defRPr>
            </a:lvl1pPr>
          </a:lstStyle>
          <a:p>
            <a:r>
              <a:t>Title Text</a:t>
            </a:r>
          </a:p>
        </p:txBody>
      </p:sp>
      <p:sp>
        <p:nvSpPr>
          <p:cNvPr id="66" name="Body Level One…"/>
          <p:cNvSpPr txBox="1">
            <a:spLocks noGrp="1"/>
          </p:cNvSpPr>
          <p:nvPr>
            <p:ph type="body" idx="1"/>
          </p:nvPr>
        </p:nvSpPr>
        <p:spPr>
          <a:xfrm>
            <a:off x="889000" y="1943100"/>
            <a:ext cx="7366000" cy="4025900"/>
          </a:xfrm>
          <a:prstGeom prst="rect">
            <a:avLst/>
          </a:prstGeom>
        </p:spPr>
        <p:txBody>
          <a:bodyPr lIns="38100" tIns="38100" rIns="38100" bIns="38100" anchor="ctr"/>
          <a:lstStyle>
            <a:lvl1pPr marL="698500" marR="0" indent="-444500" defTabSz="406400">
              <a:spcBef>
                <a:spcPts val="1600"/>
              </a:spcBef>
              <a:buClrTx/>
              <a:buSzPct val="171000"/>
              <a:buFontTx/>
              <a:defRPr sz="2800">
                <a:uFillTx/>
                <a:latin typeface="+mj-lt"/>
                <a:ea typeface="+mj-ea"/>
                <a:cs typeface="+mj-cs"/>
                <a:sym typeface="Gill Sans"/>
              </a:defRPr>
            </a:lvl1pPr>
            <a:lvl2pPr marL="1041400" marR="0" indent="-444500" defTabSz="406400">
              <a:spcBef>
                <a:spcPts val="1600"/>
              </a:spcBef>
              <a:buClrTx/>
              <a:buSzPct val="171000"/>
              <a:buFontTx/>
              <a:buChar char="•"/>
              <a:defRPr>
                <a:uFillTx/>
                <a:latin typeface="+mj-lt"/>
                <a:ea typeface="+mj-ea"/>
                <a:cs typeface="+mj-cs"/>
                <a:sym typeface="Gill Sans"/>
              </a:defRPr>
            </a:lvl2pPr>
            <a:lvl3pPr marL="1384300" marR="0" indent="-444500" defTabSz="406400">
              <a:spcBef>
                <a:spcPts val="1600"/>
              </a:spcBef>
              <a:buClrTx/>
              <a:buSzPct val="171000"/>
              <a:buFontTx/>
              <a:defRPr sz="2800">
                <a:uFillTx/>
                <a:latin typeface="+mj-lt"/>
                <a:ea typeface="+mj-ea"/>
                <a:cs typeface="+mj-cs"/>
                <a:sym typeface="Gill Sans"/>
              </a:defRPr>
            </a:lvl3pPr>
            <a:lvl4pPr marL="1739900" marR="0" indent="-444500" defTabSz="406400">
              <a:spcBef>
                <a:spcPts val="1600"/>
              </a:spcBef>
              <a:buClrTx/>
              <a:buSzPct val="171000"/>
              <a:buFontTx/>
              <a:buChar char="•"/>
              <a:defRPr sz="2800">
                <a:uFillTx/>
                <a:latin typeface="+mj-lt"/>
                <a:ea typeface="+mj-ea"/>
                <a:cs typeface="+mj-cs"/>
                <a:sym typeface="Gill Sans"/>
              </a:defRPr>
            </a:lvl4pPr>
            <a:lvl5pPr marL="2082800" marR="0" indent="-444500" defTabSz="406400">
              <a:spcBef>
                <a:spcPts val="1600"/>
              </a:spcBef>
              <a:buClrTx/>
              <a:buSzPct val="171000"/>
              <a:buFontTx/>
              <a:buChar char="•"/>
              <a:defRPr sz="28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74" name="Title Text"/>
          <p:cNvSpPr txBox="1">
            <a:spLocks noGrp="1"/>
          </p:cNvSpPr>
          <p:nvPr>
            <p:ph type="title"/>
          </p:nvPr>
        </p:nvSpPr>
        <p:spPr>
          <a:xfrm>
            <a:off x="889000" y="177800"/>
            <a:ext cx="7366000" cy="1714500"/>
          </a:xfrm>
          <a:prstGeom prst="rect">
            <a:avLst/>
          </a:prstGeom>
        </p:spPr>
        <p:txBody>
          <a:bodyPr lIns="38100" tIns="38100" rIns="38100" bIns="38100"/>
          <a:lstStyle>
            <a:lvl1pPr marL="0" marR="0" defTabSz="406400">
              <a:defRPr sz="5600">
                <a:uFillTx/>
                <a:latin typeface="+mj-lt"/>
                <a:ea typeface="+mj-ea"/>
                <a:cs typeface="+mj-cs"/>
                <a:sym typeface="Gill Sans"/>
              </a:defRPr>
            </a:lvl1pPr>
          </a:lstStyle>
          <a:p>
            <a:r>
              <a:t>Title Text</a:t>
            </a:r>
          </a:p>
        </p:txBody>
      </p:sp>
      <p:sp>
        <p:nvSpPr>
          <p:cNvPr id="75" name="Body Level One…"/>
          <p:cNvSpPr txBox="1">
            <a:spLocks noGrp="1"/>
          </p:cNvSpPr>
          <p:nvPr>
            <p:ph type="body" idx="1"/>
          </p:nvPr>
        </p:nvSpPr>
        <p:spPr>
          <a:xfrm>
            <a:off x="889000" y="1943100"/>
            <a:ext cx="7366000" cy="4025900"/>
          </a:xfrm>
          <a:prstGeom prst="rect">
            <a:avLst/>
          </a:prstGeom>
        </p:spPr>
        <p:txBody>
          <a:bodyPr lIns="38100" tIns="38100" rIns="38100" bIns="38100" numCol="2" spcCol="368300"/>
          <a:lstStyle>
            <a:lvl1pPr marL="640422" marR="0" indent="-386422" defTabSz="406400">
              <a:spcBef>
                <a:spcPts val="2700"/>
              </a:spcBef>
              <a:buClrTx/>
              <a:buSzPct val="171000"/>
              <a:buFontTx/>
              <a:defRPr sz="2000">
                <a:uFillTx/>
                <a:latin typeface="+mj-lt"/>
                <a:ea typeface="+mj-ea"/>
                <a:cs typeface="+mj-cs"/>
                <a:sym typeface="Gill Sans"/>
              </a:defRPr>
            </a:lvl1pPr>
            <a:lvl2pPr marL="983322" marR="0" indent="-386422" defTabSz="406400">
              <a:spcBef>
                <a:spcPts val="2700"/>
              </a:spcBef>
              <a:buClrTx/>
              <a:buSzPct val="171000"/>
              <a:buFontTx/>
              <a:buChar char="•"/>
              <a:defRPr sz="2000">
                <a:uFillTx/>
                <a:latin typeface="+mj-lt"/>
                <a:ea typeface="+mj-ea"/>
                <a:cs typeface="+mj-cs"/>
                <a:sym typeface="Gill Sans"/>
              </a:defRPr>
            </a:lvl2pPr>
            <a:lvl3pPr marL="1326222" marR="0" indent="-386422" defTabSz="406400">
              <a:spcBef>
                <a:spcPts val="2700"/>
              </a:spcBef>
              <a:buClrTx/>
              <a:buSzPct val="171000"/>
              <a:buFontTx/>
              <a:defRPr sz="2000">
                <a:uFillTx/>
                <a:latin typeface="+mj-lt"/>
                <a:ea typeface="+mj-ea"/>
                <a:cs typeface="+mj-cs"/>
                <a:sym typeface="Gill Sans"/>
              </a:defRPr>
            </a:lvl3pPr>
            <a:lvl4pPr marL="1681822" marR="0" indent="-386422" defTabSz="406400">
              <a:spcBef>
                <a:spcPts val="2700"/>
              </a:spcBef>
              <a:buClrTx/>
              <a:buSzPct val="171000"/>
              <a:buFontTx/>
              <a:buChar char="•"/>
              <a:defRPr>
                <a:uFillTx/>
                <a:latin typeface="+mj-lt"/>
                <a:ea typeface="+mj-ea"/>
                <a:cs typeface="+mj-cs"/>
                <a:sym typeface="Gill Sans"/>
              </a:defRPr>
            </a:lvl4pPr>
            <a:lvl5pPr marL="2024722" marR="0" indent="-386422" defTabSz="406400">
              <a:spcBef>
                <a:spcPts val="2700"/>
              </a:spcBef>
              <a:buClrTx/>
              <a:buSzPct val="171000"/>
              <a:buFontTx/>
              <a:buChar char="•"/>
              <a:defRPr>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3" name="Body Level One…"/>
          <p:cNvSpPr txBox="1">
            <a:spLocks noGrp="1"/>
          </p:cNvSpPr>
          <p:nvPr>
            <p:ph type="body" idx="1"/>
          </p:nvPr>
        </p:nvSpPr>
        <p:spPr>
          <a:xfrm>
            <a:off x="889000" y="889000"/>
            <a:ext cx="7366000" cy="5080000"/>
          </a:xfrm>
          <a:prstGeom prst="rect">
            <a:avLst/>
          </a:prstGeom>
        </p:spPr>
        <p:txBody>
          <a:bodyPr lIns="38100" tIns="38100" rIns="38100" bIns="38100" anchor="ctr"/>
          <a:lstStyle>
            <a:lvl1pPr marL="698500" marR="0" indent="-444500" defTabSz="406400">
              <a:spcBef>
                <a:spcPts val="3300"/>
              </a:spcBef>
              <a:buClrTx/>
              <a:buSzPct val="171000"/>
              <a:buFontTx/>
              <a:defRPr sz="2800">
                <a:uFillTx/>
                <a:latin typeface="+mj-lt"/>
                <a:ea typeface="+mj-ea"/>
                <a:cs typeface="+mj-cs"/>
                <a:sym typeface="Gill Sans"/>
              </a:defRPr>
            </a:lvl1pPr>
            <a:lvl2pPr marL="1041400" marR="0" indent="-444500" defTabSz="406400">
              <a:spcBef>
                <a:spcPts val="3300"/>
              </a:spcBef>
              <a:buClrTx/>
              <a:buSzPct val="171000"/>
              <a:buFontTx/>
              <a:buChar char="•"/>
              <a:defRPr>
                <a:uFillTx/>
                <a:latin typeface="+mj-lt"/>
                <a:ea typeface="+mj-ea"/>
                <a:cs typeface="+mj-cs"/>
                <a:sym typeface="Gill Sans"/>
              </a:defRPr>
            </a:lvl2pPr>
            <a:lvl3pPr marL="1384300" marR="0" indent="-444500" defTabSz="406400">
              <a:spcBef>
                <a:spcPts val="3300"/>
              </a:spcBef>
              <a:buClrTx/>
              <a:buSzPct val="171000"/>
              <a:buFontTx/>
              <a:defRPr sz="2800">
                <a:uFillTx/>
                <a:latin typeface="+mj-lt"/>
                <a:ea typeface="+mj-ea"/>
                <a:cs typeface="+mj-cs"/>
                <a:sym typeface="Gill Sans"/>
              </a:defRPr>
            </a:lvl3pPr>
            <a:lvl4pPr marL="1739900" marR="0" indent="-444500" defTabSz="406400">
              <a:spcBef>
                <a:spcPts val="3300"/>
              </a:spcBef>
              <a:buClrTx/>
              <a:buSzPct val="171000"/>
              <a:buFontTx/>
              <a:buChar char="•"/>
              <a:defRPr sz="2800">
                <a:uFillTx/>
                <a:latin typeface="+mj-lt"/>
                <a:ea typeface="+mj-ea"/>
                <a:cs typeface="+mj-cs"/>
                <a:sym typeface="Gill Sans"/>
              </a:defRPr>
            </a:lvl4pPr>
            <a:lvl5pPr marL="2082800" marR="0" indent="-444500" defTabSz="406400">
              <a:spcBef>
                <a:spcPts val="3300"/>
              </a:spcBef>
              <a:buClrTx/>
              <a:buSzPct val="171000"/>
              <a:buFontTx/>
              <a:buChar char="•"/>
              <a:defRPr sz="28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defTabSz="406400">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2pPr marL="783590" indent="-285750">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478092" y="6401705"/>
            <a:ext cx="283816" cy="274415"/>
          </a:xfrm>
          <a:prstGeom prst="rect">
            <a:avLst/>
          </a:prstGeom>
          <a:ln w="12700">
            <a:miter lim="400000"/>
          </a:ln>
        </p:spPr>
        <p:txBody>
          <a:bodyPr wrap="none" lIns="50800" tIns="50800" rIns="50800" bIns="50800" anchor="ctr">
            <a:spAutoFit/>
          </a:bodyPr>
          <a:lstStyle>
            <a:lvl1pPr algn="ctr" defTabSz="584200">
              <a:defRPr>
                <a:solidFill>
                  <a:srgbClr val="9B9B9B"/>
                </a:solidFill>
                <a:uFill>
                  <a:solidFill>
                    <a:srgbClr val="9B9B9B"/>
                  </a:solidFill>
                </a:u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3" r:id="rId22"/>
    <p:sldLayoutId id="2147483674"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5" r:id="rId32"/>
    <p:sldLayoutId id="2147483686" r:id="rId33"/>
    <p:sldLayoutId id="2147483687" r:id="rId34"/>
    <p:sldLayoutId id="2147483688" r:id="rId35"/>
    <p:sldLayoutId id="2147483693" r:id="rId36"/>
    <p:sldLayoutId id="2147483694" r:id="rId37"/>
    <p:sldLayoutId id="2147483701" r:id="rId38"/>
    <p:sldLayoutId id="2147483702" r:id="rId39"/>
  </p:sldLayoutIdLst>
  <p:transition spd="med"/>
  <p:txStyles>
    <p:titleStyle>
      <a:lvl1pPr marL="40639" marR="40639"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1pPr>
      <a:lvl2pPr marL="40639" marR="40639" indent="2286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2pPr>
      <a:lvl3pPr marL="40639" marR="40639" indent="4572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3pPr>
      <a:lvl4pPr marL="40639" marR="40639" indent="6858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4pPr>
      <a:lvl5pPr marL="40639" marR="40639" indent="9144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5pPr>
      <a:lvl6pPr marL="40639" marR="40639" indent="11430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6pPr>
      <a:lvl7pPr marL="40639" marR="40639" indent="13716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7pPr>
      <a:lvl8pPr marL="40639" marR="40639" indent="16002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8pPr>
      <a:lvl9pPr marL="40639" marR="40639" indent="18288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9pPr>
    </p:titleStyle>
    <p:bodyStyle>
      <a:lvl1pPr marL="383540" marR="40639" indent="-34290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1pPr>
      <a:lvl2pPr marL="824411" marR="40639" indent="-326571"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2pPr>
      <a:lvl3pPr marL="1259839" marR="40639" indent="-30480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3pPr>
      <a:lvl4pPr marL="1778000" marR="40639" indent="-36576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4pPr>
      <a:lvl5pPr marL="2235200" marR="40639" indent="-36576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5pPr>
      <a:lvl6pPr marL="2235200" marR="40639" indent="-36576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6pPr>
      <a:lvl7pPr marL="2235200" marR="40639" indent="-36576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7pPr>
      <a:lvl8pPr marL="2235200" marR="40639" indent="-36576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8pPr>
      <a:lvl9pPr marL="2235200" marR="40639" indent="-36576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9pPr>
    </p:bodyStyle>
    <p:otherStyle>
      <a:lvl1pPr marL="0" marR="0" indent="0" algn="ctr" defTabSz="584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B9B9B"/>
            </a:solidFill>
          </a:uFill>
          <a:latin typeface="+mn-lt"/>
          <a:ea typeface="+mn-ea"/>
          <a:cs typeface="+mn-cs"/>
          <a:sym typeface="Arial"/>
        </a:defRPr>
      </a:lvl1pPr>
      <a:lvl2pPr marL="0" marR="0" indent="228600" algn="ctr" defTabSz="584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B9B9B"/>
            </a:solidFill>
          </a:uFill>
          <a:latin typeface="+mn-lt"/>
          <a:ea typeface="+mn-ea"/>
          <a:cs typeface="+mn-cs"/>
          <a:sym typeface="Arial"/>
        </a:defRPr>
      </a:lvl2pPr>
      <a:lvl3pPr marL="0" marR="0" indent="457200" algn="ctr" defTabSz="584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B9B9B"/>
            </a:solidFill>
          </a:uFill>
          <a:latin typeface="+mn-lt"/>
          <a:ea typeface="+mn-ea"/>
          <a:cs typeface="+mn-cs"/>
          <a:sym typeface="Arial"/>
        </a:defRPr>
      </a:lvl3pPr>
      <a:lvl4pPr marL="0" marR="0" indent="685800" algn="ctr" defTabSz="584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B9B9B"/>
            </a:solidFill>
          </a:uFill>
          <a:latin typeface="+mn-lt"/>
          <a:ea typeface="+mn-ea"/>
          <a:cs typeface="+mn-cs"/>
          <a:sym typeface="Arial"/>
        </a:defRPr>
      </a:lvl4pPr>
      <a:lvl5pPr marL="0" marR="0" indent="914400" algn="ctr" defTabSz="584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B9B9B"/>
            </a:solidFill>
          </a:uFill>
          <a:latin typeface="+mn-lt"/>
          <a:ea typeface="+mn-ea"/>
          <a:cs typeface="+mn-cs"/>
          <a:sym typeface="Arial"/>
        </a:defRPr>
      </a:lvl5pPr>
      <a:lvl6pPr marL="0" marR="0" indent="1143000" algn="ctr" defTabSz="584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B9B9B"/>
            </a:solidFill>
          </a:uFill>
          <a:latin typeface="+mn-lt"/>
          <a:ea typeface="+mn-ea"/>
          <a:cs typeface="+mn-cs"/>
          <a:sym typeface="Arial"/>
        </a:defRPr>
      </a:lvl6pPr>
      <a:lvl7pPr marL="0" marR="0" indent="1371600" algn="ctr" defTabSz="584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B9B9B"/>
            </a:solidFill>
          </a:uFill>
          <a:latin typeface="+mn-lt"/>
          <a:ea typeface="+mn-ea"/>
          <a:cs typeface="+mn-cs"/>
          <a:sym typeface="Arial"/>
        </a:defRPr>
      </a:lvl7pPr>
      <a:lvl8pPr marL="0" marR="0" indent="1600200" algn="ctr" defTabSz="584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B9B9B"/>
            </a:solidFill>
          </a:uFill>
          <a:latin typeface="+mn-lt"/>
          <a:ea typeface="+mn-ea"/>
          <a:cs typeface="+mn-cs"/>
          <a:sym typeface="Arial"/>
        </a:defRPr>
      </a:lvl8pPr>
      <a:lvl9pPr marL="0" marR="0" indent="1828800" algn="ctr" defTabSz="584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B9B9B"/>
            </a:solidFill>
          </a:u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latin typeface="Arial" charset="0"/>
              <a:ea typeface="MS PGothic" pitchFamily="34" charset="-128"/>
            </a:endParaRPr>
          </a:p>
        </p:txBody>
      </p:sp>
      <p:pic>
        <p:nvPicPr>
          <p:cNvPr id="1032" name="Picture 9" descr="YSM_Black_80%.eps"/>
          <p:cNvPicPr>
            <a:picLocks noChangeAspect="1"/>
          </p:cNvPicPr>
          <p:nvPr/>
        </p:nvPicPr>
        <p:blipFill>
          <a:blip r:embed="rId6" cstate="print"/>
          <a:srcRect/>
          <a:stretch>
            <a:fillRect/>
          </a:stretch>
        </p:blipFill>
        <p:spPr bwMode="auto">
          <a:xfrm>
            <a:off x="538163" y="6591300"/>
            <a:ext cx="2154237" cy="160338"/>
          </a:xfrm>
          <a:prstGeom prst="rect">
            <a:avLst/>
          </a:prstGeom>
          <a:noFill/>
          <a:ln w="9525">
            <a:noFill/>
            <a:miter lim="800000"/>
            <a:headEnd/>
            <a:tailEnd/>
          </a:ln>
        </p:spPr>
      </p:pic>
    </p:spTree>
    <p:extLst>
      <p:ext uri="{BB962C8B-B14F-4D97-AF65-F5344CB8AC3E}">
        <p14:creationId xmlns:p14="http://schemas.microsoft.com/office/powerpoint/2010/main" val="212859429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mailto:Laura.Yoviene@yale.edu" TargetMode="Externa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8.xml"/><Relationship Id="rId5" Type="http://schemas.openxmlformats.org/officeDocument/2006/relationships/image" Target="../media/image30.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0.tif"/><Relationship Id="rId1" Type="http://schemas.openxmlformats.org/officeDocument/2006/relationships/slideLayout" Target="../slideLayouts/slideLayout10.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ti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tif"/><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0.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tif"/><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www.ctearlypsychosisnetwork.org/" TargetMode="External"/><Relationship Id="rId7"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69.jpeg"/><Relationship Id="rId5" Type="http://schemas.openxmlformats.org/officeDocument/2006/relationships/hyperlink" Target="https://www.ctearlypsychosisnetwork.org/providers.html" TargetMode="External"/><Relationship Id="rId10" Type="http://schemas.openxmlformats.org/officeDocument/2006/relationships/image" Target="../media/image71.jpeg"/><Relationship Id="rId4" Type="http://schemas.openxmlformats.org/officeDocument/2006/relationships/hyperlink" Target="https://www.ctearlypsychosisnetwork.org/offerings.html" TargetMode="External"/><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tanmathis.pythonanywhere.com/STEP" TargetMode="External"/><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nina.levine@yale.edu" TargetMode="Externa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82.svg"/><Relationship Id="rId4" Type="http://schemas.openxmlformats.org/officeDocument/2006/relationships/diagramData" Target="../diagrams/data3.xml"/><Relationship Id="rId9"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84.svg"/></Relationships>
</file>

<file path=ppt/slides/_rels/slide42.xml.rels><?xml version="1.0" encoding="UTF-8" standalone="yes"?>
<Relationships xmlns="http://schemas.openxmlformats.org/package/2006/relationships"><Relationship Id="rId3" Type="http://schemas.openxmlformats.org/officeDocument/2006/relationships/hyperlink" Target="https://pixabay.com/en/interview-job-icon-job-interview-1018333/" TargetMode="External"/><Relationship Id="rId2" Type="http://schemas.openxmlformats.org/officeDocument/2006/relationships/image" Target="../media/image85.png"/><Relationship Id="rId1" Type="http://schemas.openxmlformats.org/officeDocument/2006/relationships/slideLayout" Target="../slideLayouts/slideLayout38.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clinicaltrails.gov/" TargetMode="External"/><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0A1D22-88AF-408B-8B68-AEC753DDE05F}"/>
              </a:ext>
            </a:extLst>
          </p:cNvPr>
          <p:cNvSpPr/>
          <p:nvPr/>
        </p:nvSpPr>
        <p:spPr>
          <a:xfrm>
            <a:off x="0" y="219310"/>
            <a:ext cx="9144000" cy="57135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457200" y="3391066"/>
            <a:ext cx="8229600" cy="1219200"/>
          </a:xfrm>
        </p:spPr>
        <p:txBody>
          <a:bodyPr/>
          <a:lstStyle/>
          <a:p>
            <a:pPr algn="ctr"/>
            <a:endParaRPr lang="en-US" sz="1400" i="1" dirty="0"/>
          </a:p>
          <a:p>
            <a:pPr algn="ctr"/>
            <a:endParaRPr lang="en-US" sz="1400" b="1" dirty="0">
              <a:hlinkClick r:id="rId3"/>
            </a:endParaRPr>
          </a:p>
        </p:txBody>
      </p:sp>
      <p:sp>
        <p:nvSpPr>
          <p:cNvPr id="13" name="Text Placeholder 2"/>
          <p:cNvSpPr>
            <a:spLocks noGrp="1"/>
          </p:cNvSpPr>
          <p:nvPr>
            <p:ph type="body" sz="quarter" idx="11"/>
          </p:nvPr>
        </p:nvSpPr>
        <p:spPr>
          <a:xfrm>
            <a:off x="434340" y="4114800"/>
            <a:ext cx="8229600" cy="1219200"/>
          </a:xfrm>
        </p:spPr>
        <p:txBody>
          <a:bodyPr/>
          <a:lstStyle/>
          <a:p>
            <a:pPr algn="ctr"/>
            <a:endParaRPr lang="en-US" sz="1400" i="1" dirty="0"/>
          </a:p>
          <a:p>
            <a:pPr algn="ctr"/>
            <a:endParaRPr lang="en-US" sz="1400" b="1" dirty="0">
              <a:hlinkClick r:id="rId3"/>
            </a:endParaRPr>
          </a:p>
        </p:txBody>
      </p:sp>
      <p:sp>
        <p:nvSpPr>
          <p:cNvPr id="9" name="TextBox 8"/>
          <p:cNvSpPr txBox="1"/>
          <p:nvPr/>
        </p:nvSpPr>
        <p:spPr>
          <a:xfrm>
            <a:off x="815340" y="3556687"/>
            <a:ext cx="7467600" cy="1015663"/>
          </a:xfrm>
          <a:prstGeom prst="rect">
            <a:avLst/>
          </a:prstGeom>
          <a:noFill/>
        </p:spPr>
        <p:txBody>
          <a:bodyPr wrap="square" rtlCol="0">
            <a:spAutoFit/>
          </a:bodyPr>
          <a:lstStyle/>
          <a:p>
            <a:pPr algn="ctr" defTabSz="914400" hangingPunct="1"/>
            <a:r>
              <a:rPr lang="en-US" sz="1600" b="1" kern="1200" dirty="0">
                <a:solidFill>
                  <a:schemeClr val="accent1"/>
                </a:solidFill>
                <a:latin typeface="Georgia" panose="02040502050405020303" pitchFamily="18" charset="0"/>
                <a:ea typeface="+mn-ea"/>
                <a:cs typeface="+mn-cs"/>
              </a:rPr>
              <a:t>Building a Statewide Learning Healthcare System in CT</a:t>
            </a:r>
          </a:p>
          <a:p>
            <a:pPr algn="ctr"/>
            <a:br>
              <a:rPr lang="en-US" sz="1400" b="1" dirty="0">
                <a:solidFill>
                  <a:schemeClr val="bg1"/>
                </a:solidFill>
              </a:rPr>
            </a:br>
            <a:endParaRPr lang="en-US" sz="1400" b="1" dirty="0">
              <a:solidFill>
                <a:schemeClr val="bg1"/>
              </a:solidFill>
            </a:endParaRPr>
          </a:p>
          <a:p>
            <a:pPr algn="ctr"/>
            <a:r>
              <a:rPr lang="en-US" sz="1600" b="1" dirty="0">
                <a:solidFill>
                  <a:schemeClr val="accent1">
                    <a:lumMod val="50000"/>
                  </a:schemeClr>
                </a:solidFill>
                <a:latin typeface="Georgia" panose="02040502050405020303" pitchFamily="18" charset="0"/>
              </a:rPr>
              <a:t>Vinod Srihari, MD</a:t>
            </a:r>
          </a:p>
        </p:txBody>
      </p:sp>
      <p:pic>
        <p:nvPicPr>
          <p:cNvPr id="15" name="yalesom.png" descr="yalesom.png">
            <a:extLst>
              <a:ext uri="{FF2B5EF4-FFF2-40B4-BE49-F238E27FC236}">
                <a16:creationId xmlns:a16="http://schemas.microsoft.com/office/drawing/2014/main" id="{AFC70BAF-F3F6-4081-86E3-FF2518F5F07F}"/>
              </a:ext>
            </a:extLst>
          </p:cNvPr>
          <p:cNvPicPr>
            <a:picLocks noChangeAspect="1"/>
          </p:cNvPicPr>
          <p:nvPr/>
        </p:nvPicPr>
        <p:blipFill>
          <a:blip r:embed="rId4"/>
          <a:stretch>
            <a:fillRect/>
          </a:stretch>
        </p:blipFill>
        <p:spPr>
          <a:xfrm>
            <a:off x="6921403" y="25461600"/>
            <a:ext cx="3452515" cy="255486"/>
          </a:xfrm>
          <a:prstGeom prst="rect">
            <a:avLst/>
          </a:prstGeom>
          <a:noFill/>
          <a:ln w="12700">
            <a:miter lim="400000"/>
          </a:ln>
        </p:spPr>
      </p:pic>
      <p:pic>
        <p:nvPicPr>
          <p:cNvPr id="16" name="Picture 15" descr="A picture containing text, tableware, dishware, plate&#10;&#10;Description automatically generated">
            <a:extLst>
              <a:ext uri="{FF2B5EF4-FFF2-40B4-BE49-F238E27FC236}">
                <a16:creationId xmlns:a16="http://schemas.microsoft.com/office/drawing/2014/main" id="{F5DC51D2-6344-4B27-B6CC-1304D3521C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4865" y="26695004"/>
            <a:ext cx="1852243" cy="463061"/>
          </a:xfrm>
          <a:prstGeom prst="rect">
            <a:avLst/>
          </a:prstGeom>
        </p:spPr>
      </p:pic>
      <p:pic>
        <p:nvPicPr>
          <p:cNvPr id="17" name="Picture 16" descr="Logo&#10;&#10;Description automatically generated">
            <a:extLst>
              <a:ext uri="{FF2B5EF4-FFF2-40B4-BE49-F238E27FC236}">
                <a16:creationId xmlns:a16="http://schemas.microsoft.com/office/drawing/2014/main" id="{1FC35FDF-6A06-46CB-B5AA-10BA88853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2833" y="25750235"/>
            <a:ext cx="954621" cy="954621"/>
          </a:xfrm>
          <a:prstGeom prst="rect">
            <a:avLst/>
          </a:prstGeom>
        </p:spPr>
      </p:pic>
      <p:pic>
        <p:nvPicPr>
          <p:cNvPr id="18" name="Picture 2">
            <a:extLst>
              <a:ext uri="{FF2B5EF4-FFF2-40B4-BE49-F238E27FC236}">
                <a16:creationId xmlns:a16="http://schemas.microsoft.com/office/drawing/2014/main" id="{8EE9B47C-2DD3-4140-97C0-66763ECD1C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2992" y="25891296"/>
            <a:ext cx="915988" cy="5360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weapon, brass knucks, gun&#10;&#10;Description automatically generated">
            <a:extLst>
              <a:ext uri="{FF2B5EF4-FFF2-40B4-BE49-F238E27FC236}">
                <a16:creationId xmlns:a16="http://schemas.microsoft.com/office/drawing/2014/main" id="{600B6492-2162-49B6-A94B-0D4EF998CC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4776" y="26710370"/>
            <a:ext cx="2254689" cy="446977"/>
          </a:xfrm>
          <a:prstGeom prst="rect">
            <a:avLst/>
          </a:prstGeom>
          <a:effectLst>
            <a:glow rad="76200">
              <a:schemeClr val="bg1"/>
            </a:glow>
          </a:effectLst>
        </p:spPr>
      </p:pic>
      <p:pic>
        <p:nvPicPr>
          <p:cNvPr id="21" name="Picture 20" descr="A picture containing text, tableware, dishware, plate&#10;&#10;Description automatically generated">
            <a:extLst>
              <a:ext uri="{FF2B5EF4-FFF2-40B4-BE49-F238E27FC236}">
                <a16:creationId xmlns:a16="http://schemas.microsoft.com/office/drawing/2014/main" id="{3FAE3BCF-4C02-4D22-8AC1-1E76E26D43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7608" y="21777834"/>
            <a:ext cx="1852243" cy="463061"/>
          </a:xfrm>
          <a:prstGeom prst="rect">
            <a:avLst/>
          </a:prstGeom>
        </p:spPr>
      </p:pic>
      <p:sp>
        <p:nvSpPr>
          <p:cNvPr id="27" name="Rectangle 26">
            <a:extLst>
              <a:ext uri="{FF2B5EF4-FFF2-40B4-BE49-F238E27FC236}">
                <a16:creationId xmlns:a16="http://schemas.microsoft.com/office/drawing/2014/main" id="{C88875FD-23CA-47E2-9E01-24777CDA8E44}"/>
              </a:ext>
            </a:extLst>
          </p:cNvPr>
          <p:cNvSpPr/>
          <p:nvPr/>
        </p:nvSpPr>
        <p:spPr>
          <a:xfrm>
            <a:off x="-22860" y="-102246"/>
            <a:ext cx="9166860" cy="779962"/>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54FE6F-B84F-4308-AC14-01796183C643}"/>
              </a:ext>
            </a:extLst>
          </p:cNvPr>
          <p:cNvSpPr/>
          <p:nvPr/>
        </p:nvSpPr>
        <p:spPr>
          <a:xfrm>
            <a:off x="-6542" y="5901070"/>
            <a:ext cx="9166860" cy="1149731"/>
          </a:xfrm>
          <a:prstGeom prst="rect">
            <a:avLst/>
          </a:prstGeom>
          <a:solidFill>
            <a:srgbClr val="031C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descr="Project ECHO at Dartmouth-Hitchcock | Health Care Professionals |  Dartmouth-Hitchcock"/>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37454" y="4636864"/>
            <a:ext cx="1063625" cy="525614"/>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55064D5E-AD7A-4A91-A121-4A67217EF56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5401" b="19626"/>
          <a:stretch/>
        </p:blipFill>
        <p:spPr>
          <a:xfrm>
            <a:off x="7871555" y="9288794"/>
            <a:ext cx="1237003" cy="803729"/>
          </a:xfrm>
          <a:prstGeom prst="rect">
            <a:avLst/>
          </a:prstGeom>
        </p:spPr>
      </p:pic>
      <p:pic>
        <p:nvPicPr>
          <p:cNvPr id="31" name="Picture 30" descr="Logo&#10;&#10;Description automatically generated">
            <a:extLst>
              <a:ext uri="{FF2B5EF4-FFF2-40B4-BE49-F238E27FC236}">
                <a16:creationId xmlns:a16="http://schemas.microsoft.com/office/drawing/2014/main" id="{EF2EBF5E-2DE8-45CB-8C5A-31528C4F19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9319" y="6027049"/>
            <a:ext cx="954621" cy="954621"/>
          </a:xfrm>
          <a:prstGeom prst="rect">
            <a:avLst/>
          </a:prstGeom>
        </p:spPr>
      </p:pic>
      <p:pic>
        <p:nvPicPr>
          <p:cNvPr id="32" name="Picture 2">
            <a:extLst>
              <a:ext uri="{FF2B5EF4-FFF2-40B4-BE49-F238E27FC236}">
                <a16:creationId xmlns:a16="http://schemas.microsoft.com/office/drawing/2014/main" id="{C87AA18F-260C-4F68-A038-B45EFDE4B0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006" y="6180971"/>
            <a:ext cx="915988" cy="536038"/>
          </a:xfrm>
          <a:prstGeom prst="rect">
            <a:avLst/>
          </a:prstGeom>
          <a:noFill/>
          <a:extLst>
            <a:ext uri="{909E8E84-426E-40DD-AFC4-6F175D3DCCD1}">
              <a14:hiddenFill xmlns:a14="http://schemas.microsoft.com/office/drawing/2010/main">
                <a:solidFill>
                  <a:srgbClr val="FFFFFF"/>
                </a:solidFill>
              </a14:hiddenFill>
            </a:ext>
          </a:extLst>
        </p:spPr>
      </p:pic>
      <p:pic>
        <p:nvPicPr>
          <p:cNvPr id="20" name="yalesom.png" descr="yalesom.png">
            <a:extLst>
              <a:ext uri="{FF2B5EF4-FFF2-40B4-BE49-F238E27FC236}">
                <a16:creationId xmlns:a16="http://schemas.microsoft.com/office/drawing/2014/main" id="{97E1FEE9-6BAC-40E1-8CC7-E1CA984CB23D}"/>
              </a:ext>
            </a:extLst>
          </p:cNvPr>
          <p:cNvPicPr>
            <a:picLocks noChangeAspect="1"/>
          </p:cNvPicPr>
          <p:nvPr/>
        </p:nvPicPr>
        <p:blipFill>
          <a:blip r:embed="rId4"/>
          <a:stretch>
            <a:fillRect/>
          </a:stretch>
        </p:blipFill>
        <p:spPr>
          <a:xfrm>
            <a:off x="291350" y="6393947"/>
            <a:ext cx="3452515" cy="255486"/>
          </a:xfrm>
          <a:prstGeom prst="rect">
            <a:avLst/>
          </a:prstGeom>
          <a:noFill/>
          <a:ln w="12700">
            <a:miter lim="400000"/>
          </a:ln>
        </p:spPr>
      </p:pic>
      <p:pic>
        <p:nvPicPr>
          <p:cNvPr id="22" name="Content Placeholder 4" descr="Logo, company name&#10;&#10;Description automatically generated">
            <a:extLst>
              <a:ext uri="{FF2B5EF4-FFF2-40B4-BE49-F238E27FC236}">
                <a16:creationId xmlns:a16="http://schemas.microsoft.com/office/drawing/2014/main" id="{F88E25DF-3BC7-45BF-9EAB-4B29533632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7176" y="1647528"/>
            <a:ext cx="3963928" cy="149658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D12B4FB8-640E-4E1D-ACF0-5803A56AEA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47853" y="6248400"/>
            <a:ext cx="1443607" cy="402178"/>
          </a:xfrm>
          <a:prstGeom prst="rect">
            <a:avLst/>
          </a:prstGeom>
        </p:spPr>
      </p:pic>
      <p:pic>
        <p:nvPicPr>
          <p:cNvPr id="23" name="Picture 22" descr="A picture containing text, weapon, brass knucks, gun&#10;&#10;Description automatically generated">
            <a:extLst>
              <a:ext uri="{FF2B5EF4-FFF2-40B4-BE49-F238E27FC236}">
                <a16:creationId xmlns:a16="http://schemas.microsoft.com/office/drawing/2014/main" id="{FBE7D5DF-A4BA-4810-8598-F17FAEE87C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72800" y="3520987"/>
            <a:ext cx="1959506" cy="388459"/>
          </a:xfrm>
          <a:prstGeom prst="rect">
            <a:avLst/>
          </a:prstGeom>
          <a:effectLst>
            <a:glow rad="76200">
              <a:schemeClr val="bg1"/>
            </a:glow>
          </a:effectLst>
        </p:spPr>
      </p:pic>
    </p:spTree>
    <p:extLst>
      <p:ext uri="{BB962C8B-B14F-4D97-AF65-F5344CB8AC3E}">
        <p14:creationId xmlns:p14="http://schemas.microsoft.com/office/powerpoint/2010/main" val="383807224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 name="Image" descr="Image"/>
          <p:cNvPicPr>
            <a:picLocks noChangeAspect="1"/>
          </p:cNvPicPr>
          <p:nvPr/>
        </p:nvPicPr>
        <p:blipFill>
          <a:blip r:embed="rId2"/>
          <a:srcRect b="17689"/>
          <a:stretch>
            <a:fillRect/>
          </a:stretch>
        </p:blipFill>
        <p:spPr>
          <a:xfrm>
            <a:off x="1237627" y="1195902"/>
            <a:ext cx="6508948" cy="4494632"/>
          </a:xfrm>
          <a:prstGeom prst="rect">
            <a:avLst/>
          </a:prstGeom>
          <a:ln w="12700">
            <a:miter lim="400000"/>
          </a:ln>
        </p:spPr>
      </p:pic>
      <p:sp>
        <p:nvSpPr>
          <p:cNvPr id="625" name="Srihari et al., Psych Services 2015"/>
          <p:cNvSpPr txBox="1">
            <a:spLocks noGrp="1"/>
          </p:cNvSpPr>
          <p:nvPr>
            <p:ph type="title"/>
          </p:nvPr>
        </p:nvSpPr>
        <p:spPr>
          <a:xfrm>
            <a:off x="3311769" y="6362023"/>
            <a:ext cx="8229601" cy="647310"/>
          </a:xfrm>
          <a:prstGeom prst="rect">
            <a:avLst/>
          </a:prstGeom>
        </p:spPr>
        <p:txBody>
          <a:bodyPr/>
          <a:lstStyle>
            <a:lvl1pPr defTabSz="457200">
              <a:defRPr sz="1600">
                <a:latin typeface="Helvetica Light"/>
                <a:ea typeface="Helvetica Light"/>
                <a:cs typeface="Helvetica Light"/>
                <a:sym typeface="Helvetica Light"/>
              </a:defRPr>
            </a:lvl1pPr>
          </a:lstStyle>
          <a:p>
            <a:r>
              <a:t>Srihari et al., Psych Services 2015</a:t>
            </a:r>
          </a:p>
        </p:txBody>
      </p:sp>
      <p:sp>
        <p:nvSpPr>
          <p:cNvPr id="626" name="NNT of 5 for Hospitalization over first year…"/>
          <p:cNvSpPr txBox="1"/>
          <p:nvPr/>
        </p:nvSpPr>
        <p:spPr>
          <a:xfrm>
            <a:off x="275522" y="5839214"/>
            <a:ext cx="8433158" cy="626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marL="423333" indent="-423333" algn="ctr" defTabSz="410765">
              <a:buSzPct val="100000"/>
              <a:buAutoNum type="arabicPeriod"/>
              <a:defRPr sz="2400">
                <a:latin typeface="Helvetica Light"/>
                <a:ea typeface="Helvetica Light"/>
                <a:cs typeface="Helvetica Light"/>
                <a:sym typeface="Helvetica Light"/>
              </a:defRPr>
            </a:pPr>
            <a:r>
              <a:rPr sz="1800" dirty="0"/>
              <a:t>NNT of 5 for Hospitalization over first year</a:t>
            </a:r>
          </a:p>
          <a:p>
            <a:pPr marL="423333" indent="-423333" algn="ctr" defTabSz="410765">
              <a:buSzPct val="100000"/>
              <a:buAutoNum type="arabicPeriod"/>
              <a:defRPr sz="2400">
                <a:latin typeface="Helvetica Light"/>
                <a:ea typeface="Helvetica Light"/>
                <a:cs typeface="Helvetica Light"/>
                <a:sym typeface="Helvetica Light"/>
              </a:defRPr>
            </a:pPr>
            <a:r>
              <a:rPr sz="1800" dirty="0"/>
              <a:t>Fewer in STEP had ‘dropped’ out of labor force 8% (vs. 33% in Usual Treatment)</a:t>
            </a:r>
          </a:p>
        </p:txBody>
      </p:sp>
      <p:sp>
        <p:nvSpPr>
          <p:cNvPr id="2" name="Rectangle 1">
            <a:extLst>
              <a:ext uri="{FF2B5EF4-FFF2-40B4-BE49-F238E27FC236}">
                <a16:creationId xmlns:a16="http://schemas.microsoft.com/office/drawing/2014/main" id="{37FF52A9-4E80-9FAD-EB82-DA31A83B1C9A}"/>
              </a:ext>
            </a:extLst>
          </p:cNvPr>
          <p:cNvSpPr/>
          <p:nvPr/>
        </p:nvSpPr>
        <p:spPr>
          <a:xfrm>
            <a:off x="0" y="-43254"/>
            <a:ext cx="9144000" cy="974587"/>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Content Placeholder 4" descr="Logo&#10;&#10;Description automatically generated">
            <a:extLst>
              <a:ext uri="{FF2B5EF4-FFF2-40B4-BE49-F238E27FC236}">
                <a16:creationId xmlns:a16="http://schemas.microsoft.com/office/drawing/2014/main" id="{0EA1E3A6-3522-387A-AF9F-BFAB21F34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262437" y="221315"/>
            <a:ext cx="1633913" cy="616885"/>
          </a:xfrm>
          <a:prstGeom prst="rect">
            <a:avLst/>
          </a:prstGeom>
          <a:noFill/>
          <a:ln w="9525">
            <a:noFill/>
            <a:miter lim="800000"/>
            <a:headEnd/>
            <a:tailEnd/>
          </a:ln>
        </p:spPr>
      </p:pic>
      <p:sp>
        <p:nvSpPr>
          <p:cNvPr id="4" name="The Evidence for EIS">
            <a:extLst>
              <a:ext uri="{FF2B5EF4-FFF2-40B4-BE49-F238E27FC236}">
                <a16:creationId xmlns:a16="http://schemas.microsoft.com/office/drawing/2014/main" id="{4EF518ED-2F4C-8F3D-7AC3-54F3FF354CC1}"/>
              </a:ext>
            </a:extLst>
          </p:cNvPr>
          <p:cNvSpPr txBox="1">
            <a:spLocks/>
          </p:cNvSpPr>
          <p:nvPr/>
        </p:nvSpPr>
        <p:spPr>
          <a:xfrm>
            <a:off x="377301" y="-279861"/>
            <a:ext cx="8229600" cy="144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28574" marR="28574" indent="0" algn="ctr" defTabSz="321468" latinLnBrk="0">
              <a:lnSpc>
                <a:spcPct val="100000"/>
              </a:lnSpc>
              <a:spcBef>
                <a:spcPts val="0"/>
              </a:spcBef>
              <a:spcAft>
                <a:spcPts val="0"/>
              </a:spcAft>
              <a:buClrTx/>
              <a:buSzTx/>
              <a:buFontTx/>
              <a:buNone/>
              <a:tabLst/>
              <a:defRPr sz="4000" b="0" i="0" u="none" strike="noStrike" cap="none" spc="0" baseline="0">
                <a:solidFill>
                  <a:srgbClr val="275D90"/>
                </a:solidFill>
                <a:uFill>
                  <a:solidFill>
                    <a:srgbClr val="275D90"/>
                  </a:solidFill>
                </a:uFill>
                <a:latin typeface="Georgia"/>
                <a:ea typeface="Georgia"/>
                <a:cs typeface="Georgia"/>
                <a:sym typeface="Georgia"/>
              </a:defRPr>
            </a:lvl1pPr>
            <a:lvl2pPr marL="40639" marR="40639" indent="2286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2pPr>
            <a:lvl3pPr marL="40639" marR="40639" indent="4572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3pPr>
            <a:lvl4pPr marL="40639" marR="40639" indent="6858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4pPr>
            <a:lvl5pPr marL="40639" marR="40639" indent="9144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5pPr>
            <a:lvl6pPr marL="40639" marR="40639" indent="11430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6pPr>
            <a:lvl7pPr marL="40639" marR="40639" indent="13716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7pPr>
            <a:lvl8pPr marL="40639" marR="40639" indent="16002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8pPr>
            <a:lvl9pPr marL="40639" marR="40639" indent="18288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9pPr>
          </a:lstStyle>
          <a:p>
            <a:pPr algn="l" hangingPunct="1"/>
            <a:r>
              <a:rPr lang="en-US" sz="2800" b="1" dirty="0">
                <a:solidFill>
                  <a:schemeClr val="bg1"/>
                </a:solidFill>
              </a:rPr>
              <a:t>STEP care is effective (vs TAU)</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TEP progressively reduced frequency, duration of acute hospitalizations"/>
          <p:cNvSpPr txBox="1">
            <a:spLocks noGrp="1"/>
          </p:cNvSpPr>
          <p:nvPr>
            <p:ph type="title"/>
          </p:nvPr>
        </p:nvSpPr>
        <p:spPr>
          <a:xfrm>
            <a:off x="489574" y="869222"/>
            <a:ext cx="8164852" cy="1161442"/>
          </a:xfrm>
          <a:prstGeom prst="rect">
            <a:avLst/>
          </a:prstGeom>
        </p:spPr>
        <p:txBody>
          <a:bodyPr/>
          <a:lstStyle>
            <a:lvl1pPr>
              <a:defRPr sz="2400"/>
            </a:lvl1pPr>
          </a:lstStyle>
          <a:p>
            <a:r>
              <a:rPr dirty="0"/>
              <a:t>STEP progressively reduced frequency, duration of acute hospitalizations</a:t>
            </a:r>
          </a:p>
        </p:txBody>
      </p:sp>
      <p:sp>
        <p:nvSpPr>
          <p:cNvPr id="629" name="Double-click to edit"/>
          <p:cNvSpPr txBox="1">
            <a:spLocks noGrp="1"/>
          </p:cNvSpPr>
          <p:nvPr>
            <p:ph type="body" sz="quarter" idx="1"/>
          </p:nvPr>
        </p:nvSpPr>
        <p:spPr>
          <a:prstGeom prst="rect">
            <a:avLst/>
          </a:prstGeom>
        </p:spPr>
        <p:txBody>
          <a:bodyPr/>
          <a:lstStyle/>
          <a:p>
            <a:endParaRPr/>
          </a:p>
        </p:txBody>
      </p:sp>
      <p:pic>
        <p:nvPicPr>
          <p:cNvPr id="630" name="Image" descr="Image"/>
          <p:cNvPicPr>
            <a:picLocks noChangeAspect="1"/>
          </p:cNvPicPr>
          <p:nvPr/>
        </p:nvPicPr>
        <p:blipFill>
          <a:blip r:embed="rId2"/>
          <a:stretch>
            <a:fillRect/>
          </a:stretch>
        </p:blipFill>
        <p:spPr>
          <a:xfrm>
            <a:off x="575964" y="2045479"/>
            <a:ext cx="7974212" cy="4205884"/>
          </a:xfrm>
          <a:prstGeom prst="rect">
            <a:avLst/>
          </a:prstGeom>
          <a:ln w="12700">
            <a:miter lim="400000"/>
          </a:ln>
        </p:spPr>
      </p:pic>
      <p:sp>
        <p:nvSpPr>
          <p:cNvPr id="631" name="Murphy et al., J of Mental Health Policy and Economics, 2018"/>
          <p:cNvSpPr txBox="1"/>
          <p:nvPr/>
        </p:nvSpPr>
        <p:spPr>
          <a:xfrm>
            <a:off x="2430549" y="6266179"/>
            <a:ext cx="4265043"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Murphy et al., J of Mental Health Policy and Economics, 2018</a:t>
            </a:r>
          </a:p>
        </p:txBody>
      </p:sp>
      <p:sp>
        <p:nvSpPr>
          <p:cNvPr id="2" name="Rectangle 1">
            <a:extLst>
              <a:ext uri="{FF2B5EF4-FFF2-40B4-BE49-F238E27FC236}">
                <a16:creationId xmlns:a16="http://schemas.microsoft.com/office/drawing/2014/main" id="{4E1D9A0D-F74E-6F26-7C63-053AC06A92E5}"/>
              </a:ext>
            </a:extLst>
          </p:cNvPr>
          <p:cNvSpPr/>
          <p:nvPr/>
        </p:nvSpPr>
        <p:spPr>
          <a:xfrm>
            <a:off x="0" y="-106325"/>
            <a:ext cx="9144000" cy="1037658"/>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4" descr="Logo&#10;&#10;Description automatically generated">
            <a:extLst>
              <a:ext uri="{FF2B5EF4-FFF2-40B4-BE49-F238E27FC236}">
                <a16:creationId xmlns:a16="http://schemas.microsoft.com/office/drawing/2014/main" id="{16D0E5C3-DDF9-FA8A-AFAC-9D8FC2B28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236839" y="129522"/>
            <a:ext cx="1633913" cy="616885"/>
          </a:xfrm>
          <a:prstGeom prst="rect">
            <a:avLst/>
          </a:prstGeom>
          <a:noFill/>
          <a:ln w="9525">
            <a:noFill/>
            <a:miter lim="800000"/>
            <a:headEnd/>
            <a:tailEnd/>
          </a:ln>
        </p:spPr>
      </p:pic>
      <p:sp>
        <p:nvSpPr>
          <p:cNvPr id="4" name="The Evidence for EIS">
            <a:extLst>
              <a:ext uri="{FF2B5EF4-FFF2-40B4-BE49-F238E27FC236}">
                <a16:creationId xmlns:a16="http://schemas.microsoft.com/office/drawing/2014/main" id="{01B8160D-04A1-CF03-7F29-3EE6C87DD22A}"/>
              </a:ext>
            </a:extLst>
          </p:cNvPr>
          <p:cNvSpPr txBox="1">
            <a:spLocks/>
          </p:cNvSpPr>
          <p:nvPr/>
        </p:nvSpPr>
        <p:spPr>
          <a:xfrm>
            <a:off x="320576" y="-195779"/>
            <a:ext cx="8229600" cy="819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lstStyle>
            <a:lvl1pPr marL="0" marR="0" indent="0" algn="ctr" defTabSz="285750" latinLnBrk="0">
              <a:lnSpc>
                <a:spcPct val="100000"/>
              </a:lnSpc>
              <a:spcBef>
                <a:spcPts val="0"/>
              </a:spcBef>
              <a:spcAft>
                <a:spcPts val="0"/>
              </a:spcAft>
              <a:buClrTx/>
              <a:buSzTx/>
              <a:buFontTx/>
              <a:buNone/>
              <a:tabLst/>
              <a:defRPr sz="4000" b="0" i="0" u="none" strike="noStrike" cap="none" spc="0" baseline="0">
                <a:solidFill>
                  <a:srgbClr val="275D90"/>
                </a:solidFill>
                <a:uFill>
                  <a:solidFill>
                    <a:srgbClr val="275D90"/>
                  </a:solidFill>
                </a:uFill>
                <a:latin typeface="Georgia"/>
                <a:ea typeface="Georgia"/>
                <a:cs typeface="Georgia"/>
                <a:sym typeface="Georgia"/>
              </a:defRPr>
            </a:lvl1pPr>
            <a:lvl2pPr marL="40639" marR="40639" indent="2286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2pPr>
            <a:lvl3pPr marL="40639" marR="40639" indent="4572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3pPr>
            <a:lvl4pPr marL="40639" marR="40639" indent="6858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4pPr>
            <a:lvl5pPr marL="40639" marR="40639" indent="9144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5pPr>
            <a:lvl6pPr marL="40639" marR="40639" indent="11430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6pPr>
            <a:lvl7pPr marL="40639" marR="40639" indent="13716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7pPr>
            <a:lvl8pPr marL="40639" marR="40639" indent="16002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8pPr>
            <a:lvl9pPr marL="40639" marR="40639" indent="18288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9pPr>
          </a:lstStyle>
          <a:p>
            <a:pPr algn="l" hangingPunct="1"/>
            <a:r>
              <a:rPr lang="en-US" sz="2800" b="1" dirty="0">
                <a:solidFill>
                  <a:schemeClr val="bg1"/>
                </a:solidFill>
              </a:rPr>
              <a:t>STEP Care has cost benefits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01ECD39D-3E55-4CF6-9250-95B855797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379" y="1333500"/>
            <a:ext cx="6571241" cy="5091793"/>
          </a:xfrm>
          <a:prstGeom prst="rect">
            <a:avLst/>
          </a:prstGeom>
        </p:spPr>
      </p:pic>
      <p:sp>
        <p:nvSpPr>
          <p:cNvPr id="13" name="Rectangle 12">
            <a:extLst>
              <a:ext uri="{FF2B5EF4-FFF2-40B4-BE49-F238E27FC236}">
                <a16:creationId xmlns:a16="http://schemas.microsoft.com/office/drawing/2014/main" id="{DDA72AA0-3469-46F9-BBE9-CA96A6799E75}"/>
              </a:ext>
            </a:extLst>
          </p:cNvPr>
          <p:cNvSpPr/>
          <p:nvPr/>
        </p:nvSpPr>
        <p:spPr>
          <a:xfrm>
            <a:off x="0" y="0"/>
            <a:ext cx="9144000" cy="1219200"/>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174626"/>
            <a:ext cx="8229601" cy="1508126"/>
          </a:xfrm>
        </p:spPr>
        <p:txBody>
          <a:bodyPr/>
          <a:lstStyle/>
          <a:p>
            <a:pPr algn="ctr"/>
            <a:r>
              <a:rPr lang="en-US" b="1" dirty="0">
                <a:solidFill>
                  <a:schemeClr val="bg1"/>
                </a:solidFill>
              </a:rPr>
              <a:t>STEP Elements of Care</a:t>
            </a:r>
          </a:p>
        </p:txBody>
      </p:sp>
      <p:sp>
        <p:nvSpPr>
          <p:cNvPr id="6" name="TextBox 5">
            <a:extLst>
              <a:ext uri="{FF2B5EF4-FFF2-40B4-BE49-F238E27FC236}">
                <a16:creationId xmlns:a16="http://schemas.microsoft.com/office/drawing/2014/main" id="{964C212D-8E3B-42AD-87EA-64EF4C83D54A}"/>
              </a:ext>
            </a:extLst>
          </p:cNvPr>
          <p:cNvSpPr txBox="1"/>
          <p:nvPr/>
        </p:nvSpPr>
        <p:spPr>
          <a:xfrm>
            <a:off x="152400" y="1676400"/>
            <a:ext cx="2209800" cy="1077218"/>
          </a:xfrm>
          <a:prstGeom prst="rect">
            <a:avLst/>
          </a:prstGeom>
          <a:noFill/>
          <a:ln>
            <a:solidFill>
              <a:schemeClr val="accent1"/>
            </a:solidFill>
          </a:ln>
        </p:spPr>
        <p:txBody>
          <a:bodyPr wrap="square" rtlCol="0">
            <a:spAutoFit/>
          </a:bodyPr>
          <a:lstStyle/>
          <a:p>
            <a:r>
              <a:rPr lang="en-US" sz="1600" b="1" dirty="0">
                <a:solidFill>
                  <a:schemeClr val="accent6">
                    <a:lumMod val="75000"/>
                  </a:schemeClr>
                </a:solidFill>
              </a:rPr>
              <a:t>Phase Specific:</a:t>
            </a:r>
          </a:p>
          <a:p>
            <a:pPr marL="285750" indent="-285750">
              <a:buFontTx/>
              <a:buChar char="-"/>
            </a:pPr>
            <a:r>
              <a:rPr lang="en-US" sz="1600" dirty="0">
                <a:solidFill>
                  <a:schemeClr val="accent6">
                    <a:lumMod val="75000"/>
                  </a:schemeClr>
                </a:solidFill>
              </a:rPr>
              <a:t>Acute/Engagement</a:t>
            </a:r>
          </a:p>
          <a:p>
            <a:pPr marL="285750" indent="-285750">
              <a:buFontTx/>
              <a:buChar char="-"/>
            </a:pPr>
            <a:r>
              <a:rPr lang="en-US" sz="1600" dirty="0">
                <a:solidFill>
                  <a:schemeClr val="accent6">
                    <a:lumMod val="75000"/>
                  </a:schemeClr>
                </a:solidFill>
              </a:rPr>
              <a:t>Stabilization</a:t>
            </a:r>
          </a:p>
          <a:p>
            <a:pPr marL="285750" indent="-285750">
              <a:buFontTx/>
              <a:buChar char="-"/>
            </a:pPr>
            <a:r>
              <a:rPr lang="en-US" sz="1600" dirty="0">
                <a:solidFill>
                  <a:schemeClr val="accent6">
                    <a:lumMod val="75000"/>
                  </a:schemeClr>
                </a:solidFill>
              </a:rPr>
              <a:t>Recovery</a:t>
            </a:r>
          </a:p>
        </p:txBody>
      </p:sp>
    </p:spTree>
    <p:extLst>
      <p:ext uri="{BB962C8B-B14F-4D97-AF65-F5344CB8AC3E}">
        <p14:creationId xmlns:p14="http://schemas.microsoft.com/office/powerpoint/2010/main" val="397149505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Efficacy (can it work?) ✔ LEO (U.K.), OPUS (Denmark) (high intensity ACT level services)…"/>
          <p:cNvSpPr txBox="1">
            <a:spLocks noGrp="1"/>
          </p:cNvSpPr>
          <p:nvPr>
            <p:ph type="body" idx="1"/>
          </p:nvPr>
        </p:nvSpPr>
        <p:spPr>
          <a:xfrm>
            <a:off x="636110" y="1580493"/>
            <a:ext cx="8151816" cy="4759613"/>
          </a:xfrm>
          <a:prstGeom prst="rect">
            <a:avLst/>
          </a:prstGeom>
          <a:ln w="9525">
            <a:round/>
          </a:ln>
        </p:spPr>
        <p:txBody>
          <a:bodyPr/>
          <a:lstStyle/>
          <a:p>
            <a:pPr marL="354964" indent="-314324">
              <a:buClr>
                <a:srgbClr val="275D90"/>
              </a:buClr>
              <a:defRPr sz="2400"/>
            </a:pPr>
            <a:r>
              <a:rPr dirty="0">
                <a:uFill>
                  <a:solidFill>
                    <a:srgbClr val="275D90"/>
                  </a:solidFill>
                </a:uFill>
                <a:latin typeface="Georgia" panose="02040502050405020303" pitchFamily="18" charset="0"/>
                <a:ea typeface="Georgia"/>
                <a:cs typeface="Georgia"/>
                <a:sym typeface="Georgia"/>
              </a:rPr>
              <a:t>Efficacy (</a:t>
            </a:r>
            <a:r>
              <a:rPr dirty="0">
                <a:solidFill>
                  <a:schemeClr val="accent1"/>
                </a:solidFill>
                <a:uFill>
                  <a:solidFill>
                    <a:srgbClr val="275D90"/>
                  </a:solidFill>
                </a:uFill>
                <a:latin typeface="Georgia" panose="02040502050405020303" pitchFamily="18" charset="0"/>
                <a:ea typeface="Georgia"/>
                <a:cs typeface="Georgia"/>
                <a:sym typeface="Georgia"/>
              </a:rPr>
              <a:t>can it work?</a:t>
            </a:r>
            <a:r>
              <a:rPr dirty="0">
                <a:solidFill>
                  <a:schemeClr val="tx1"/>
                </a:solidFill>
                <a:uFill>
                  <a:solidFill>
                    <a:srgbClr val="275D90"/>
                  </a:solidFill>
                </a:uFill>
                <a:latin typeface="Georgia" panose="02040502050405020303" pitchFamily="18" charset="0"/>
                <a:ea typeface="Georgia"/>
                <a:cs typeface="Georgia"/>
                <a:sym typeface="Georgia"/>
              </a:rPr>
              <a:t>)</a:t>
            </a:r>
            <a:r>
              <a:rPr dirty="0">
                <a:uFill>
                  <a:solidFill>
                    <a:srgbClr val="275D90"/>
                  </a:solidFill>
                </a:uFill>
                <a:latin typeface="Georgia" panose="02040502050405020303" pitchFamily="18" charset="0"/>
                <a:ea typeface="Georgia"/>
                <a:cs typeface="Georgia"/>
                <a:sym typeface="Georgia"/>
              </a:rPr>
              <a:t>	</a:t>
            </a:r>
            <a:r>
              <a:rPr dirty="0">
                <a:solidFill>
                  <a:schemeClr val="accent1"/>
                </a:solidFill>
                <a:uFill>
                  <a:solidFill>
                    <a:srgbClr val="275D90"/>
                  </a:solidFill>
                </a:uFill>
                <a:latin typeface="Georgia" panose="02040502050405020303" pitchFamily="18" charset="0"/>
                <a:ea typeface="Zapf Dingbats"/>
                <a:cs typeface="Zapf Dingbats"/>
                <a:sym typeface="Zapf Dingbats"/>
              </a:rPr>
              <a:t>✔</a:t>
            </a:r>
            <a:r>
              <a:rPr dirty="0">
                <a:uFill>
                  <a:solidFill>
                    <a:srgbClr val="275D90"/>
                  </a:solidFill>
                </a:uFill>
                <a:latin typeface="Georgia" panose="02040502050405020303" pitchFamily="18" charset="0"/>
                <a:ea typeface="Zapf Dingbats"/>
                <a:cs typeface="Zapf Dingbats"/>
                <a:sym typeface="Zapf Dingbats"/>
              </a:rPr>
              <a:t> LEO (U.K.), OPUS (Denmark) </a:t>
            </a:r>
            <a:r>
              <a:rPr sz="2000" dirty="0">
                <a:uFill>
                  <a:solidFill>
                    <a:srgbClr val="275D90"/>
                  </a:solidFill>
                </a:uFill>
                <a:latin typeface="Georgia" panose="02040502050405020303" pitchFamily="18" charset="0"/>
                <a:ea typeface="Zapf Dingbats"/>
                <a:cs typeface="Zapf Dingbats"/>
                <a:sym typeface="Zapf Dingbats"/>
              </a:rPr>
              <a:t>(high intensity ACT level services)</a:t>
            </a:r>
            <a:r>
              <a:rPr lang="en-US" sz="2000" dirty="0">
                <a:uFill>
                  <a:solidFill>
                    <a:srgbClr val="275D90"/>
                  </a:solidFill>
                </a:uFill>
                <a:latin typeface="Georgia" panose="02040502050405020303" pitchFamily="18" charset="0"/>
                <a:ea typeface="Zapf Dingbats"/>
                <a:cs typeface="Zapf Dingbats"/>
                <a:sym typeface="Zapf Dingbats"/>
              </a:rPr>
              <a:t> </a:t>
            </a:r>
            <a:r>
              <a:rPr lang="en-US" sz="2000" dirty="0">
                <a:solidFill>
                  <a:srgbClr val="FF0000"/>
                </a:solidFill>
                <a:uFill>
                  <a:solidFill>
                    <a:srgbClr val="275D90"/>
                  </a:solidFill>
                </a:uFill>
                <a:latin typeface="Georgia" panose="02040502050405020303" pitchFamily="18" charset="0"/>
                <a:ea typeface="Zapf Dingbats"/>
                <a:cs typeface="Zapf Dingbats"/>
                <a:sym typeface="Zapf Dingbats"/>
              </a:rPr>
              <a:t>2005</a:t>
            </a:r>
            <a:endParaRPr dirty="0">
              <a:solidFill>
                <a:srgbClr val="FF0000"/>
              </a:solidFill>
              <a:uFill>
                <a:solidFill>
                  <a:srgbClr val="275D90"/>
                </a:solidFill>
              </a:uFill>
              <a:latin typeface="Georgia" panose="02040502050405020303" pitchFamily="18" charset="0"/>
              <a:ea typeface="Zapf Dingbats"/>
              <a:cs typeface="Zapf Dingbats"/>
              <a:sym typeface="Zapf Dingbats"/>
            </a:endParaRPr>
          </a:p>
          <a:p>
            <a:pPr marL="354964" indent="-314324">
              <a:defRPr sz="2400">
                <a:latin typeface="Georgia"/>
                <a:ea typeface="Georgia"/>
                <a:cs typeface="Georgia"/>
                <a:sym typeface="Georgia"/>
              </a:defRPr>
            </a:pPr>
            <a:endParaRPr dirty="0">
              <a:uFill>
                <a:solidFill>
                  <a:srgbClr val="275D90"/>
                </a:solidFill>
              </a:uFill>
              <a:latin typeface="Georgia" panose="02040502050405020303" pitchFamily="18" charset="0"/>
              <a:ea typeface="Zapf Dingbats"/>
              <a:cs typeface="Zapf Dingbats"/>
              <a:sym typeface="Zapf Dingbats"/>
            </a:endParaRPr>
          </a:p>
          <a:p>
            <a:pPr marL="354964" indent="-314324">
              <a:defRPr sz="2400">
                <a:latin typeface="Georgia"/>
                <a:ea typeface="Georgia"/>
                <a:cs typeface="Georgia"/>
                <a:sym typeface="Georgia"/>
              </a:defRPr>
            </a:pPr>
            <a:r>
              <a:rPr dirty="0">
                <a:latin typeface="Georgia" panose="02040502050405020303" pitchFamily="18" charset="0"/>
              </a:rPr>
              <a:t>Effectiveness (</a:t>
            </a:r>
            <a:r>
              <a:rPr dirty="0">
                <a:solidFill>
                  <a:schemeClr val="accent1"/>
                </a:solidFill>
                <a:latin typeface="Georgia" panose="02040502050405020303" pitchFamily="18" charset="0"/>
              </a:rPr>
              <a:t>does it work?</a:t>
            </a:r>
            <a:r>
              <a:rPr dirty="0">
                <a:solidFill>
                  <a:schemeClr val="tx1"/>
                </a:solidFill>
                <a:latin typeface="Georgia" panose="02040502050405020303" pitchFamily="18" charset="0"/>
              </a:rPr>
              <a:t>)</a:t>
            </a:r>
            <a:r>
              <a:rPr dirty="0">
                <a:solidFill>
                  <a:schemeClr val="accent1"/>
                </a:solidFill>
                <a:latin typeface="Georgia" panose="02040502050405020303" pitchFamily="18" charset="0"/>
              </a:rPr>
              <a:t>  </a:t>
            </a:r>
            <a:r>
              <a:rPr dirty="0">
                <a:solidFill>
                  <a:srgbClr val="275D90"/>
                </a:solidFill>
                <a:uFill>
                  <a:solidFill>
                    <a:srgbClr val="275D90"/>
                  </a:solidFill>
                </a:uFill>
                <a:latin typeface="Georgia" panose="02040502050405020303" pitchFamily="18" charset="0"/>
                <a:ea typeface="Zapf Dingbats"/>
                <a:cs typeface="Zapf Dingbats"/>
                <a:sym typeface="Zapf Dingbats"/>
              </a:rPr>
              <a:t>✔ </a:t>
            </a:r>
            <a:r>
              <a:rPr dirty="0">
                <a:uFill>
                  <a:solidFill>
                    <a:srgbClr val="275D90"/>
                  </a:solidFill>
                </a:uFill>
                <a:latin typeface="Georgia" panose="02040502050405020303" pitchFamily="18" charset="0"/>
                <a:ea typeface="Zapf Dingbats"/>
                <a:cs typeface="Zapf Dingbats"/>
                <a:sym typeface="Zapf Dingbats"/>
              </a:rPr>
              <a:t>STEP</a:t>
            </a:r>
            <a:r>
              <a:rPr dirty="0">
                <a:solidFill>
                  <a:srgbClr val="275D90"/>
                </a:solidFill>
                <a:uFill>
                  <a:solidFill>
                    <a:srgbClr val="275D90"/>
                  </a:solidFill>
                </a:uFill>
                <a:latin typeface="Georgia" panose="02040502050405020303" pitchFamily="18" charset="0"/>
                <a:ea typeface="Zapf Dingbats"/>
                <a:cs typeface="Zapf Dingbats"/>
                <a:sym typeface="Zapf Dingbats"/>
              </a:rPr>
              <a:t>, </a:t>
            </a:r>
            <a:r>
              <a:rPr dirty="0">
                <a:uFill>
                  <a:solidFill>
                    <a:srgbClr val="275D90"/>
                  </a:solidFill>
                </a:uFill>
                <a:latin typeface="Georgia" panose="02040502050405020303" pitchFamily="18" charset="0"/>
                <a:ea typeface="Zapf Dingbats"/>
                <a:cs typeface="Zapf Dingbats"/>
                <a:sym typeface="Zapf Dingbats"/>
              </a:rPr>
              <a:t>RAISE-Navigate </a:t>
            </a:r>
            <a:r>
              <a:rPr sz="2000" dirty="0">
                <a:uFill>
                  <a:solidFill>
                    <a:srgbClr val="275D90"/>
                  </a:solidFill>
                </a:uFill>
                <a:latin typeface="Georgia" panose="02040502050405020303" pitchFamily="18" charset="0"/>
                <a:ea typeface="Zapf Dingbats"/>
                <a:cs typeface="Zapf Dingbats"/>
                <a:sym typeface="Zapf Dingbats"/>
              </a:rPr>
              <a:t>(pragmatic </a:t>
            </a:r>
            <a:r>
              <a:rPr lang="en-US" sz="2000" dirty="0">
                <a:uFill>
                  <a:solidFill>
                    <a:srgbClr val="275D90"/>
                  </a:solidFill>
                </a:uFill>
                <a:latin typeface="Georgia" panose="02040502050405020303" pitchFamily="18" charset="0"/>
                <a:ea typeface="Zapf Dingbats"/>
                <a:cs typeface="Zapf Dingbats"/>
                <a:sym typeface="Zapf Dingbats"/>
              </a:rPr>
              <a:t>office-based</a:t>
            </a:r>
            <a:r>
              <a:rPr sz="2000" dirty="0">
                <a:uFill>
                  <a:solidFill>
                    <a:srgbClr val="275D90"/>
                  </a:solidFill>
                </a:uFill>
                <a:latin typeface="Georgia" panose="02040502050405020303" pitchFamily="18" charset="0"/>
                <a:ea typeface="Zapf Dingbats"/>
                <a:cs typeface="Zapf Dingbats"/>
                <a:sym typeface="Zapf Dingbats"/>
              </a:rPr>
              <a:t> services)</a:t>
            </a:r>
            <a:r>
              <a:rPr lang="en-US" sz="2000" dirty="0">
                <a:uFill>
                  <a:solidFill>
                    <a:srgbClr val="275D90"/>
                  </a:solidFill>
                </a:uFill>
                <a:latin typeface="Georgia" panose="02040502050405020303" pitchFamily="18" charset="0"/>
                <a:ea typeface="Zapf Dingbats"/>
                <a:cs typeface="Zapf Dingbats"/>
                <a:sym typeface="Zapf Dingbats"/>
              </a:rPr>
              <a:t> </a:t>
            </a:r>
            <a:r>
              <a:rPr lang="en-US" sz="2000" dirty="0">
                <a:solidFill>
                  <a:srgbClr val="FF0000"/>
                </a:solidFill>
                <a:uFill>
                  <a:solidFill>
                    <a:srgbClr val="275D90"/>
                  </a:solidFill>
                </a:uFill>
                <a:latin typeface="Georgia" panose="02040502050405020303" pitchFamily="18" charset="0"/>
                <a:ea typeface="Zapf Dingbats"/>
                <a:cs typeface="Zapf Dingbats"/>
                <a:sym typeface="Zapf Dingbats"/>
              </a:rPr>
              <a:t>2015</a:t>
            </a:r>
            <a:endParaRPr sz="2000" dirty="0">
              <a:solidFill>
                <a:srgbClr val="FF0000"/>
              </a:solidFill>
              <a:uFill>
                <a:solidFill>
                  <a:srgbClr val="275D90"/>
                </a:solidFill>
              </a:uFill>
              <a:latin typeface="Georgia" panose="02040502050405020303" pitchFamily="18" charset="0"/>
              <a:ea typeface="Zapf Dingbats"/>
              <a:cs typeface="Zapf Dingbats"/>
              <a:sym typeface="Zapf Dingbats"/>
            </a:endParaRPr>
          </a:p>
          <a:p>
            <a:pPr marL="354964" indent="-314324">
              <a:defRPr sz="2400">
                <a:latin typeface="Georgia"/>
                <a:ea typeface="Georgia"/>
                <a:cs typeface="Georgia"/>
                <a:sym typeface="Georgia"/>
              </a:defRPr>
            </a:pPr>
            <a:endParaRPr sz="2000" dirty="0">
              <a:uFill>
                <a:solidFill>
                  <a:srgbClr val="275D90"/>
                </a:solidFill>
              </a:uFill>
              <a:latin typeface="Georgia" panose="02040502050405020303" pitchFamily="18" charset="0"/>
              <a:ea typeface="Zapf Dingbats"/>
              <a:cs typeface="Zapf Dingbats"/>
              <a:sym typeface="Zapf Dingbats"/>
            </a:endParaRPr>
          </a:p>
          <a:p>
            <a:pPr marL="354964" indent="-314324">
              <a:defRPr sz="2400">
                <a:latin typeface="Georgia"/>
                <a:ea typeface="Georgia"/>
                <a:cs typeface="Georgia"/>
                <a:sym typeface="Georgia"/>
              </a:defRPr>
            </a:pPr>
            <a:r>
              <a:rPr dirty="0">
                <a:latin typeface="Georgia" panose="02040502050405020303" pitchFamily="18" charset="0"/>
              </a:rPr>
              <a:t>Costs (</a:t>
            </a:r>
            <a:r>
              <a:rPr dirty="0">
                <a:solidFill>
                  <a:schemeClr val="accent1"/>
                </a:solidFill>
                <a:latin typeface="Georgia" panose="02040502050405020303" pitchFamily="18" charset="0"/>
              </a:rPr>
              <a:t>is it worth </a:t>
            </a:r>
            <a:r>
              <a:rPr lang="en-US" dirty="0">
                <a:solidFill>
                  <a:schemeClr val="accent1"/>
                </a:solidFill>
                <a:latin typeface="Georgia" panose="02040502050405020303" pitchFamily="18" charset="0"/>
              </a:rPr>
              <a:t>the cost</a:t>
            </a:r>
            <a:r>
              <a:rPr dirty="0">
                <a:solidFill>
                  <a:schemeClr val="accent1"/>
                </a:solidFill>
                <a:latin typeface="Georgia" panose="02040502050405020303" pitchFamily="18" charset="0"/>
              </a:rPr>
              <a:t>?</a:t>
            </a:r>
            <a:r>
              <a:rPr dirty="0">
                <a:solidFill>
                  <a:schemeClr val="tx1"/>
                </a:solidFill>
                <a:latin typeface="Georgia" panose="02040502050405020303" pitchFamily="18" charset="0"/>
              </a:rPr>
              <a:t>)</a:t>
            </a:r>
            <a:r>
              <a:rPr dirty="0">
                <a:solidFill>
                  <a:schemeClr val="accent1"/>
                </a:solidFill>
                <a:latin typeface="Georgia" panose="02040502050405020303" pitchFamily="18" charset="0"/>
              </a:rPr>
              <a:t>  </a:t>
            </a:r>
            <a:r>
              <a:rPr dirty="0">
                <a:solidFill>
                  <a:srgbClr val="275D90"/>
                </a:solidFill>
                <a:uFill>
                  <a:solidFill>
                    <a:srgbClr val="275D90"/>
                  </a:solidFill>
                </a:uFill>
                <a:latin typeface="Georgia" panose="02040502050405020303" pitchFamily="18" charset="0"/>
                <a:ea typeface="Zapf Dingbats"/>
                <a:cs typeface="Zapf Dingbats"/>
                <a:sym typeface="Zapf Dingbats"/>
              </a:rPr>
              <a:t>✔ </a:t>
            </a:r>
            <a:r>
              <a:rPr dirty="0">
                <a:uFill>
                  <a:solidFill>
                    <a:srgbClr val="275D90"/>
                  </a:solidFill>
                </a:uFill>
                <a:latin typeface="Georgia" panose="02040502050405020303" pitchFamily="18" charset="0"/>
                <a:ea typeface="Zapf Dingbats"/>
                <a:cs typeface="Zapf Dingbats"/>
                <a:sym typeface="Zapf Dingbats"/>
              </a:rPr>
              <a:t>STEP</a:t>
            </a:r>
            <a:r>
              <a:rPr dirty="0">
                <a:solidFill>
                  <a:srgbClr val="275D90"/>
                </a:solidFill>
                <a:uFill>
                  <a:solidFill>
                    <a:srgbClr val="275D90"/>
                  </a:solidFill>
                </a:uFill>
                <a:latin typeface="Georgia" panose="02040502050405020303" pitchFamily="18" charset="0"/>
                <a:ea typeface="Zapf Dingbats"/>
                <a:cs typeface="Zapf Dingbats"/>
                <a:sym typeface="Zapf Dingbats"/>
              </a:rPr>
              <a:t>, </a:t>
            </a:r>
            <a:r>
              <a:rPr dirty="0">
                <a:uFill>
                  <a:solidFill>
                    <a:srgbClr val="275D90"/>
                  </a:solidFill>
                </a:uFill>
                <a:latin typeface="Georgia" panose="02040502050405020303" pitchFamily="18" charset="0"/>
                <a:ea typeface="Zapf Dingbats"/>
                <a:cs typeface="Zapf Dingbats"/>
                <a:sym typeface="Zapf Dingbats"/>
              </a:rPr>
              <a:t>RAISE-Navigate</a:t>
            </a:r>
          </a:p>
          <a:p>
            <a:pPr marL="0" indent="0">
              <a:buClrTx/>
              <a:buSzTx/>
              <a:buFontTx/>
              <a:buNone/>
              <a:defRPr sz="2400">
                <a:latin typeface="Georgia"/>
                <a:ea typeface="Georgia"/>
                <a:cs typeface="Georgia"/>
                <a:sym typeface="Georgia"/>
              </a:defRPr>
            </a:pPr>
            <a:endParaRPr dirty="0">
              <a:uFill>
                <a:solidFill>
                  <a:srgbClr val="275D90"/>
                </a:solidFill>
              </a:uFill>
              <a:latin typeface="Georgia" panose="02040502050405020303" pitchFamily="18" charset="0"/>
              <a:ea typeface="Zapf Dingbats"/>
              <a:cs typeface="Zapf Dingbats"/>
              <a:sym typeface="Zapf Dingbats"/>
            </a:endParaRPr>
          </a:p>
          <a:p>
            <a:pPr marL="354965" indent="-314325">
              <a:defRPr sz="2400">
                <a:solidFill>
                  <a:schemeClr val="accent1"/>
                </a:solidFill>
                <a:latin typeface="Georgia"/>
                <a:ea typeface="Georgia"/>
                <a:cs typeface="Georgia"/>
                <a:sym typeface="Georgia"/>
              </a:defRPr>
            </a:pPr>
            <a:r>
              <a:rPr dirty="0">
                <a:solidFill>
                  <a:srgbClr val="000000"/>
                </a:solidFill>
                <a:latin typeface="Georgia" panose="02040502050405020303" pitchFamily="18" charset="0"/>
              </a:rPr>
              <a:t>Dissemination (</a:t>
            </a:r>
            <a:r>
              <a:rPr dirty="0">
                <a:solidFill>
                  <a:schemeClr val="accent1"/>
                </a:solidFill>
                <a:latin typeface="Georgia" panose="02040502050405020303" pitchFamily="18" charset="0"/>
              </a:rPr>
              <a:t>is it </a:t>
            </a:r>
            <a:r>
              <a:rPr lang="en-US" dirty="0">
                <a:latin typeface="Georgia" panose="02040502050405020303" pitchFamily="18" charset="0"/>
              </a:rPr>
              <a:t>scalable</a:t>
            </a:r>
            <a:r>
              <a:rPr dirty="0">
                <a:solidFill>
                  <a:srgbClr val="000000"/>
                </a:solidFill>
                <a:latin typeface="Georgia" panose="02040502050405020303" pitchFamily="18" charset="0"/>
              </a:rPr>
              <a:t>?)</a:t>
            </a:r>
            <a:r>
              <a:rPr dirty="0">
                <a:latin typeface="Georgia" panose="02040502050405020303" pitchFamily="18" charset="0"/>
              </a:rPr>
              <a:t> </a:t>
            </a:r>
            <a:r>
              <a:rPr dirty="0">
                <a:uFill>
                  <a:solidFill>
                    <a:srgbClr val="275D90"/>
                  </a:solidFill>
                </a:uFill>
                <a:latin typeface="Georgia" panose="02040502050405020303" pitchFamily="18" charset="0"/>
                <a:ea typeface="Zapf Dingbats"/>
                <a:cs typeface="Zapf Dingbats"/>
                <a:sym typeface="Zapf Dingbats"/>
              </a:rPr>
              <a:t>✔ </a:t>
            </a:r>
            <a:r>
              <a:rPr dirty="0">
                <a:solidFill>
                  <a:srgbClr val="000000"/>
                </a:solidFill>
                <a:uFill>
                  <a:solidFill>
                    <a:srgbClr val="275D90"/>
                  </a:solidFill>
                </a:uFill>
                <a:latin typeface="Georgia" panose="02040502050405020303" pitchFamily="18" charset="0"/>
                <a:ea typeface="Zapf Dingbats"/>
                <a:cs typeface="Zapf Dingbats"/>
                <a:sym typeface="Zapf Dingbats"/>
              </a:rPr>
              <a:t>(UK, </a:t>
            </a:r>
            <a:r>
              <a:rPr lang="en-US" dirty="0">
                <a:solidFill>
                  <a:srgbClr val="000000"/>
                </a:solidFill>
                <a:uFill>
                  <a:solidFill>
                    <a:srgbClr val="275D90"/>
                  </a:solidFill>
                </a:uFill>
                <a:latin typeface="Georgia" panose="02040502050405020303" pitchFamily="18" charset="0"/>
                <a:ea typeface="Zapf Dingbats"/>
                <a:cs typeface="Zapf Dingbats"/>
                <a:sym typeface="Zapf Dingbats"/>
              </a:rPr>
              <a:t>Denmark</a:t>
            </a:r>
            <a:r>
              <a:rPr lang="en-US" dirty="0">
                <a:solidFill>
                  <a:schemeClr val="tx1"/>
                </a:solidFill>
                <a:uFill>
                  <a:solidFill>
                    <a:srgbClr val="275D90"/>
                  </a:solidFill>
                </a:uFill>
                <a:latin typeface="Georgia" panose="02040502050405020303" pitchFamily="18" charset="0"/>
                <a:ea typeface="Zapf Dingbats"/>
                <a:cs typeface="Zapf Dingbats"/>
                <a:sym typeface="Zapf Dingbats"/>
              </a:rPr>
              <a:t>)</a:t>
            </a:r>
            <a:r>
              <a:rPr dirty="0">
                <a:solidFill>
                  <a:srgbClr val="000000"/>
                </a:solidFill>
                <a:uFill>
                  <a:solidFill>
                    <a:srgbClr val="275D90"/>
                  </a:solidFill>
                </a:uFill>
                <a:latin typeface="Georgia" panose="02040502050405020303" pitchFamily="18" charset="0"/>
                <a:ea typeface="Zapf Dingbats"/>
                <a:cs typeface="Zapf Dingbats"/>
                <a:sym typeface="Zapf Dingbats"/>
              </a:rPr>
              <a:t> </a:t>
            </a:r>
            <a:endParaRPr lang="en-US" dirty="0">
              <a:solidFill>
                <a:srgbClr val="000000"/>
              </a:solidFill>
              <a:uFill>
                <a:solidFill>
                  <a:srgbClr val="275D90"/>
                </a:solidFill>
              </a:uFill>
              <a:latin typeface="Georgia" panose="02040502050405020303" pitchFamily="18" charset="0"/>
              <a:ea typeface="Zapf Dingbats"/>
              <a:cs typeface="Zapf Dingbats"/>
              <a:sym typeface="Zapf Dingbats"/>
            </a:endParaRPr>
          </a:p>
          <a:p>
            <a:pPr marL="756036" lvl="1" indent="-314325">
              <a:defRPr sz="2400">
                <a:solidFill>
                  <a:schemeClr val="accent1"/>
                </a:solidFill>
                <a:latin typeface="Georgia"/>
                <a:ea typeface="Georgia"/>
                <a:cs typeface="Georgia"/>
                <a:sym typeface="Georgia"/>
              </a:defRPr>
            </a:pPr>
            <a:r>
              <a:rPr dirty="0">
                <a:solidFill>
                  <a:srgbClr val="000000"/>
                </a:solidFill>
                <a:uFill>
                  <a:solidFill>
                    <a:srgbClr val="275D90"/>
                  </a:solidFill>
                </a:uFill>
                <a:latin typeface="Georgia" panose="02040502050405020303" pitchFamily="18" charset="0"/>
                <a:ea typeface="Zapf Dingbats"/>
                <a:cs typeface="Zapf Dingbats"/>
                <a:sym typeface="Zapf Dingbats"/>
              </a:rPr>
              <a:t>USA</a:t>
            </a:r>
            <a:r>
              <a:rPr lang="en-US" dirty="0">
                <a:uFill>
                  <a:solidFill>
                    <a:srgbClr val="275D90"/>
                  </a:solidFill>
                </a:uFill>
                <a:latin typeface="Georgia" panose="02040502050405020303" pitchFamily="18" charset="0"/>
                <a:ea typeface="Zapf Dingbats"/>
                <a:cs typeface="Zapf Dingbats"/>
                <a:sym typeface="Zapf Dingbats"/>
              </a:rPr>
              <a:t>….?</a:t>
            </a:r>
            <a:endParaRPr dirty="0">
              <a:solidFill>
                <a:srgbClr val="275D90"/>
              </a:solidFill>
              <a:uFill>
                <a:solidFill>
                  <a:srgbClr val="275D90"/>
                </a:solidFill>
              </a:uFill>
              <a:latin typeface="Zapf Dingbats"/>
              <a:ea typeface="Zapf Dingbats"/>
              <a:cs typeface="Zapf Dingbats"/>
              <a:sym typeface="Zapf Dingbats"/>
            </a:endParaRPr>
          </a:p>
        </p:txBody>
      </p:sp>
      <p:sp>
        <p:nvSpPr>
          <p:cNvPr id="655" name="Line"/>
          <p:cNvSpPr/>
          <p:nvPr/>
        </p:nvSpPr>
        <p:spPr>
          <a:xfrm>
            <a:off x="279399" y="1346200"/>
            <a:ext cx="8583614" cy="1588"/>
          </a:xfrm>
          <a:prstGeom prst="line">
            <a:avLst/>
          </a:prstGeom>
          <a:ln w="12700">
            <a:solidFill>
              <a:srgbClr val="000000"/>
            </a:solidFill>
            <a:miter lim="400000"/>
          </a:ln>
        </p:spPr>
        <p:txBody>
          <a:bodyPr lIns="50800" tIns="50800" rIns="50800" bIns="50800" anchor="ctr"/>
          <a:lstStyle/>
          <a:p>
            <a:pPr defTabSz="321468">
              <a:defRPr sz="1100"/>
            </a:pPr>
            <a:endParaRPr/>
          </a:p>
        </p:txBody>
      </p:sp>
      <p:sp>
        <p:nvSpPr>
          <p:cNvPr id="4" name="Rectangle 3">
            <a:extLst>
              <a:ext uri="{FF2B5EF4-FFF2-40B4-BE49-F238E27FC236}">
                <a16:creationId xmlns:a16="http://schemas.microsoft.com/office/drawing/2014/main" id="{114BF280-3BD3-7203-31FB-14DF1B027BD9}"/>
              </a:ext>
            </a:extLst>
          </p:cNvPr>
          <p:cNvSpPr/>
          <p:nvPr/>
        </p:nvSpPr>
        <p:spPr>
          <a:xfrm>
            <a:off x="0" y="-8597"/>
            <a:ext cx="9144000" cy="1353208"/>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5" name="Content Placeholder 4" descr="Logo&#10;&#10;Description automatically generated">
            <a:extLst>
              <a:ext uri="{FF2B5EF4-FFF2-40B4-BE49-F238E27FC236}">
                <a16:creationId xmlns:a16="http://schemas.microsoft.com/office/drawing/2014/main" id="{5F42B137-7A52-2A97-4C24-37FFCC63B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453694" y="357167"/>
            <a:ext cx="1438983" cy="543289"/>
          </a:xfrm>
          <a:prstGeom prst="rect">
            <a:avLst/>
          </a:prstGeom>
          <a:noFill/>
          <a:ln w="9525">
            <a:noFill/>
            <a:miter lim="800000"/>
            <a:headEnd/>
            <a:tailEnd/>
          </a:ln>
        </p:spPr>
      </p:pic>
      <p:sp>
        <p:nvSpPr>
          <p:cNvPr id="6" name="TextBox 5">
            <a:extLst>
              <a:ext uri="{FF2B5EF4-FFF2-40B4-BE49-F238E27FC236}">
                <a16:creationId xmlns:a16="http://schemas.microsoft.com/office/drawing/2014/main" id="{E8697532-65FA-C38A-34E8-3019B88C9D01}"/>
              </a:ext>
            </a:extLst>
          </p:cNvPr>
          <p:cNvSpPr txBox="1"/>
          <p:nvPr/>
        </p:nvSpPr>
        <p:spPr>
          <a:xfrm>
            <a:off x="503174" y="227285"/>
            <a:ext cx="7670012" cy="707886"/>
          </a:xfrm>
          <a:prstGeom prst="rect">
            <a:avLst/>
          </a:prstGeom>
          <a:noFill/>
        </p:spPr>
        <p:txBody>
          <a:bodyPr wrap="square" rtlCol="0">
            <a:spAutoFit/>
          </a:bodyPr>
          <a:lstStyle/>
          <a:p>
            <a:pPr marL="40638" marR="40638" defTabSz="457184">
              <a:defRPr sz="4200">
                <a:solidFill>
                  <a:srgbClr val="000000"/>
                </a:solidFill>
                <a:uFill>
                  <a:solidFill>
                    <a:srgbClr val="000000"/>
                  </a:solidFill>
                </a:uFill>
                <a:latin typeface="Helvetica Light"/>
                <a:ea typeface="Helvetica Light"/>
                <a:cs typeface="Helvetica Light"/>
                <a:sym typeface="Helvetica Light"/>
              </a:defRPr>
            </a:pPr>
            <a:r>
              <a:rPr lang="en-US" sz="2000" dirty="0">
                <a:solidFill>
                  <a:schemeClr val="bg1"/>
                </a:solidFill>
                <a:uFill>
                  <a:solidFill>
                    <a:srgbClr val="275D90"/>
                  </a:solidFill>
                </a:uFill>
                <a:latin typeface="Georgia"/>
                <a:ea typeface="Georgia"/>
                <a:cs typeface="Georgia"/>
                <a:sym typeface="Georgia"/>
              </a:rPr>
              <a:t>Evolution of the evidence for FES or </a:t>
            </a:r>
          </a:p>
          <a:p>
            <a:pPr marL="40638" marR="40638" defTabSz="457184">
              <a:defRPr sz="4200">
                <a:solidFill>
                  <a:srgbClr val="000000"/>
                </a:solidFill>
                <a:uFill>
                  <a:solidFill>
                    <a:srgbClr val="000000"/>
                  </a:solidFill>
                </a:uFill>
                <a:latin typeface="Helvetica Light"/>
                <a:ea typeface="Helvetica Light"/>
                <a:cs typeface="Helvetica Light"/>
                <a:sym typeface="Helvetica Light"/>
              </a:defRPr>
            </a:pPr>
            <a:r>
              <a:rPr lang="en-US" sz="2000" b="1" dirty="0">
                <a:solidFill>
                  <a:schemeClr val="bg1"/>
                </a:solidFill>
                <a:uFill>
                  <a:solidFill>
                    <a:srgbClr val="275D90"/>
                  </a:solidFill>
                </a:uFill>
                <a:latin typeface="Georgia"/>
                <a:ea typeface="Georgia"/>
                <a:cs typeface="Georgia"/>
                <a:sym typeface="Georgia"/>
              </a:rPr>
              <a:t>Coordinated Specialty Care (CSC) </a:t>
            </a:r>
            <a:r>
              <a:rPr lang="en-US" sz="2000" dirty="0">
                <a:solidFill>
                  <a:schemeClr val="bg1"/>
                </a:solidFill>
                <a:uFill>
                  <a:solidFill>
                    <a:srgbClr val="275D90"/>
                  </a:solidFill>
                </a:uFill>
                <a:latin typeface="Georgia"/>
                <a:ea typeface="Georgia"/>
                <a:cs typeface="Georgia"/>
                <a:sym typeface="Georgia"/>
              </a:rPr>
              <a:t>in early psychosis</a:t>
            </a:r>
            <a:endParaRPr lang="en-US" sz="2000" dirty="0">
              <a:solidFill>
                <a:schemeClr val="bg1"/>
              </a:solidFill>
              <a:latin typeface="Georgia" panose="02040502050405020303" pitchFamily="18"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Rapid Growth of CSCs in US"/>
          <p:cNvSpPr txBox="1"/>
          <p:nvPr/>
        </p:nvSpPr>
        <p:spPr>
          <a:xfrm>
            <a:off x="381000" y="244475"/>
            <a:ext cx="8372475" cy="739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4400">
                <a:solidFill>
                  <a:srgbClr val="FFFFFF"/>
                </a:solidFill>
                <a:latin typeface="+mn-lt"/>
                <a:ea typeface="+mn-ea"/>
                <a:cs typeface="+mn-cs"/>
                <a:sym typeface="Calibri"/>
              </a:defRPr>
            </a:lvl1pPr>
          </a:lstStyle>
          <a:p>
            <a:r>
              <a:rPr dirty="0"/>
              <a:t>Rapid Growth of CSCs in US</a:t>
            </a:r>
          </a:p>
        </p:txBody>
      </p:sp>
      <p:grpSp>
        <p:nvGrpSpPr>
          <p:cNvPr id="470" name="Group"/>
          <p:cNvGrpSpPr/>
          <p:nvPr/>
        </p:nvGrpSpPr>
        <p:grpSpPr>
          <a:xfrm>
            <a:off x="279399" y="2029714"/>
            <a:ext cx="8729135" cy="4210151"/>
            <a:chOff x="0" y="0"/>
            <a:chExt cx="8729134" cy="4210150"/>
          </a:xfrm>
        </p:grpSpPr>
        <p:grpSp>
          <p:nvGrpSpPr>
            <p:cNvPr id="459" name="Group"/>
            <p:cNvGrpSpPr/>
            <p:nvPr/>
          </p:nvGrpSpPr>
          <p:grpSpPr>
            <a:xfrm>
              <a:off x="-1" y="-1"/>
              <a:ext cx="1761070" cy="2636699"/>
              <a:chOff x="0" y="0"/>
              <a:chExt cx="1761068" cy="2636697"/>
            </a:xfrm>
          </p:grpSpPr>
          <p:grpSp>
            <p:nvGrpSpPr>
              <p:cNvPr id="457" name="Group"/>
              <p:cNvGrpSpPr/>
              <p:nvPr/>
            </p:nvGrpSpPr>
            <p:grpSpPr>
              <a:xfrm>
                <a:off x="0" y="0"/>
                <a:ext cx="1761069" cy="2636698"/>
                <a:chOff x="0" y="0"/>
                <a:chExt cx="1761068" cy="2636697"/>
              </a:xfrm>
            </p:grpSpPr>
            <p:grpSp>
              <p:nvGrpSpPr>
                <p:cNvPr id="455" name="Group"/>
                <p:cNvGrpSpPr/>
                <p:nvPr/>
              </p:nvGrpSpPr>
              <p:grpSpPr>
                <a:xfrm>
                  <a:off x="0" y="0"/>
                  <a:ext cx="1761069" cy="2636698"/>
                  <a:chOff x="0" y="0"/>
                  <a:chExt cx="1761068" cy="2636697"/>
                </a:xfrm>
              </p:grpSpPr>
              <p:pic>
                <p:nvPicPr>
                  <p:cNvPr id="453" name="image27.jpg" descr="image27.jpg"/>
                  <p:cNvPicPr>
                    <a:picLocks noChangeAspect="1"/>
                  </p:cNvPicPr>
                  <p:nvPr/>
                </p:nvPicPr>
                <p:blipFill>
                  <a:blip r:embed="rId2"/>
                  <a:srcRect t="70261" r="66276"/>
                  <a:stretch>
                    <a:fillRect/>
                  </a:stretch>
                </p:blipFill>
                <p:spPr>
                  <a:xfrm>
                    <a:off x="0" y="0"/>
                    <a:ext cx="1761069" cy="1320926"/>
                  </a:xfrm>
                  <a:prstGeom prst="rect">
                    <a:avLst/>
                  </a:prstGeom>
                  <a:ln w="12700" cap="flat">
                    <a:noFill/>
                    <a:miter lim="400000"/>
                  </a:ln>
                  <a:effectLst/>
                </p:spPr>
              </p:pic>
              <p:pic>
                <p:nvPicPr>
                  <p:cNvPr id="454" name="image27.jpg" descr="image27.jpg"/>
                  <p:cNvPicPr>
                    <a:picLocks noChangeAspect="1"/>
                  </p:cNvPicPr>
                  <p:nvPr/>
                </p:nvPicPr>
                <p:blipFill>
                  <a:blip r:embed="rId2"/>
                  <a:srcRect l="65708" t="70145" r="1500"/>
                  <a:stretch>
                    <a:fillRect/>
                  </a:stretch>
                </p:blipFill>
                <p:spPr>
                  <a:xfrm>
                    <a:off x="64266" y="1310624"/>
                    <a:ext cx="1696803" cy="1326074"/>
                  </a:xfrm>
                  <a:prstGeom prst="rect">
                    <a:avLst/>
                  </a:prstGeom>
                  <a:ln w="12700" cap="flat">
                    <a:noFill/>
                    <a:miter lim="400000"/>
                  </a:ln>
                  <a:effectLst/>
                </p:spPr>
              </p:pic>
            </p:grpSp>
            <p:sp>
              <p:nvSpPr>
                <p:cNvPr id="456" name="Star"/>
                <p:cNvSpPr/>
                <p:nvPr/>
              </p:nvSpPr>
              <p:spPr>
                <a:xfrm>
                  <a:off x="823697" y="1717086"/>
                  <a:ext cx="95417" cy="95417"/>
                </a:xfrm>
                <a:prstGeom prst="star8">
                  <a:avLst>
                    <a:gd name="adj" fmla="val 37500"/>
                  </a:avLst>
                </a:prstGeom>
                <a:solidFill>
                  <a:srgbClr val="92D050"/>
                </a:solidFill>
                <a:ln w="6350" cap="flat">
                  <a:solidFill>
                    <a:srgbClr val="000000"/>
                  </a:solidFill>
                  <a:prstDash val="solid"/>
                  <a:round/>
                </a:ln>
                <a:effectLst/>
              </p:spPr>
              <p:txBody>
                <a:bodyPr wrap="square" lIns="45719" tIns="45719" rIns="45719" bIns="45719" numCol="1" anchor="ctr">
                  <a:noAutofit/>
                </a:bodyPr>
                <a:lstStyle/>
                <a:p>
                  <a:pPr algn="ctr" defTabSz="914400">
                    <a:defRPr sz="1800">
                      <a:solidFill>
                        <a:srgbClr val="FFFFFF"/>
                      </a:solidFill>
                      <a:latin typeface="+mn-lt"/>
                      <a:ea typeface="+mn-ea"/>
                      <a:cs typeface="+mn-cs"/>
                      <a:sym typeface="Calibri"/>
                    </a:defRPr>
                  </a:pPr>
                  <a:endParaRPr/>
                </a:p>
              </p:txBody>
            </p:sp>
          </p:grpSp>
          <p:sp>
            <p:nvSpPr>
              <p:cNvPr id="458" name="Star"/>
              <p:cNvSpPr/>
              <p:nvPr/>
            </p:nvSpPr>
            <p:spPr>
              <a:xfrm>
                <a:off x="1502415" y="763845"/>
                <a:ext cx="95417" cy="95417"/>
              </a:xfrm>
              <a:prstGeom prst="star8">
                <a:avLst>
                  <a:gd name="adj" fmla="val 37500"/>
                </a:avLst>
              </a:prstGeom>
              <a:solidFill>
                <a:srgbClr val="00B050"/>
              </a:solidFill>
              <a:ln w="6350" cap="flat">
                <a:solidFill>
                  <a:srgbClr val="000000"/>
                </a:solidFill>
                <a:prstDash val="solid"/>
                <a:round/>
              </a:ln>
              <a:effectLst/>
            </p:spPr>
            <p:txBody>
              <a:bodyPr wrap="square" lIns="45719" tIns="45719" rIns="45719" bIns="45719" numCol="1" anchor="ctr">
                <a:noAutofit/>
              </a:bodyPr>
              <a:lstStyle/>
              <a:p>
                <a:pPr algn="ctr" defTabSz="914400">
                  <a:defRPr sz="1800">
                    <a:solidFill>
                      <a:srgbClr val="FFFFFF"/>
                    </a:solidFill>
                    <a:latin typeface="+mn-lt"/>
                    <a:ea typeface="+mn-ea"/>
                    <a:cs typeface="+mn-cs"/>
                    <a:sym typeface="Calibri"/>
                  </a:defRPr>
                </a:pPr>
                <a:endParaRPr/>
              </a:p>
            </p:txBody>
          </p:sp>
        </p:grpSp>
        <p:pic>
          <p:nvPicPr>
            <p:cNvPr id="460" name="image30.jpg" descr="image30.jpg"/>
            <p:cNvPicPr>
              <a:picLocks noChangeAspect="1"/>
            </p:cNvPicPr>
            <p:nvPr/>
          </p:nvPicPr>
          <p:blipFill>
            <a:blip r:embed="rId3"/>
            <a:srcRect l="1414" t="1569" r="1615" b="29672"/>
            <a:stretch>
              <a:fillRect/>
            </a:stretch>
          </p:blipFill>
          <p:spPr>
            <a:xfrm>
              <a:off x="1861095" y="2867"/>
              <a:ext cx="6868040" cy="3702263"/>
            </a:xfrm>
            <a:prstGeom prst="rect">
              <a:avLst/>
            </a:prstGeom>
            <a:ln w="12700" cap="flat">
              <a:noFill/>
              <a:miter lim="400000"/>
            </a:ln>
            <a:effectLst/>
          </p:spPr>
        </p:pic>
        <p:grpSp>
          <p:nvGrpSpPr>
            <p:cNvPr id="469" name="Group"/>
            <p:cNvGrpSpPr/>
            <p:nvPr/>
          </p:nvGrpSpPr>
          <p:grpSpPr>
            <a:xfrm>
              <a:off x="3247940" y="3917822"/>
              <a:ext cx="2814189" cy="292329"/>
              <a:chOff x="0" y="0"/>
              <a:chExt cx="2814188" cy="292328"/>
            </a:xfrm>
          </p:grpSpPr>
          <p:sp>
            <p:nvSpPr>
              <p:cNvPr id="461" name="Star"/>
              <p:cNvSpPr/>
              <p:nvPr/>
            </p:nvSpPr>
            <p:spPr>
              <a:xfrm>
                <a:off x="0" y="108604"/>
                <a:ext cx="95416" cy="95417"/>
              </a:xfrm>
              <a:prstGeom prst="star8">
                <a:avLst>
                  <a:gd name="adj" fmla="val 37500"/>
                </a:avLst>
              </a:prstGeom>
              <a:solidFill>
                <a:srgbClr val="C00000"/>
              </a:solidFill>
              <a:ln w="12700" cap="flat">
                <a:solidFill>
                  <a:srgbClr val="000000"/>
                </a:solidFill>
                <a:prstDash val="solid"/>
                <a:round/>
              </a:ln>
              <a:effectLst/>
            </p:spPr>
            <p:txBody>
              <a:bodyPr wrap="square" lIns="45719" tIns="45719" rIns="45719" bIns="45719" numCol="1" anchor="ctr">
                <a:noAutofit/>
              </a:bodyPr>
              <a:lstStyle/>
              <a:p>
                <a:pPr algn="ctr" defTabSz="914400">
                  <a:defRPr sz="1800">
                    <a:solidFill>
                      <a:srgbClr val="FFFFFF"/>
                    </a:solidFill>
                    <a:latin typeface="+mn-lt"/>
                    <a:ea typeface="+mn-ea"/>
                    <a:cs typeface="+mn-cs"/>
                    <a:sym typeface="Calibri"/>
                  </a:defRPr>
                </a:pPr>
                <a:endParaRPr/>
              </a:p>
            </p:txBody>
          </p:sp>
          <p:sp>
            <p:nvSpPr>
              <p:cNvPr id="462" name="Star"/>
              <p:cNvSpPr/>
              <p:nvPr/>
            </p:nvSpPr>
            <p:spPr>
              <a:xfrm>
                <a:off x="712210" y="108156"/>
                <a:ext cx="95417" cy="95416"/>
              </a:xfrm>
              <a:prstGeom prst="star8">
                <a:avLst>
                  <a:gd name="adj" fmla="val 37500"/>
                </a:avLst>
              </a:prstGeom>
              <a:solidFill>
                <a:srgbClr val="FFFF00"/>
              </a:solidFill>
              <a:ln w="12700" cap="flat">
                <a:solidFill>
                  <a:srgbClr val="000000"/>
                </a:solidFill>
                <a:prstDash val="solid"/>
                <a:round/>
              </a:ln>
              <a:effectLst/>
            </p:spPr>
            <p:txBody>
              <a:bodyPr wrap="square" lIns="45719" tIns="45719" rIns="45719" bIns="45719" numCol="1" anchor="ctr">
                <a:noAutofit/>
              </a:bodyPr>
              <a:lstStyle/>
              <a:p>
                <a:pPr algn="ctr" defTabSz="914400">
                  <a:defRPr sz="1800">
                    <a:solidFill>
                      <a:srgbClr val="FFFFFF"/>
                    </a:solidFill>
                    <a:latin typeface="+mn-lt"/>
                    <a:ea typeface="+mn-ea"/>
                    <a:cs typeface="+mn-cs"/>
                    <a:sym typeface="Calibri"/>
                  </a:defRPr>
                </a:pPr>
                <a:endParaRPr/>
              </a:p>
            </p:txBody>
          </p:sp>
          <p:sp>
            <p:nvSpPr>
              <p:cNvPr id="463" name="Star"/>
              <p:cNvSpPr/>
              <p:nvPr/>
            </p:nvSpPr>
            <p:spPr>
              <a:xfrm>
                <a:off x="1400149" y="106174"/>
                <a:ext cx="95416" cy="95417"/>
              </a:xfrm>
              <a:prstGeom prst="star8">
                <a:avLst>
                  <a:gd name="adj" fmla="val 37500"/>
                </a:avLst>
              </a:prstGeom>
              <a:solidFill>
                <a:srgbClr val="92D050"/>
              </a:solidFill>
              <a:ln w="12700" cap="flat">
                <a:solidFill>
                  <a:srgbClr val="000000"/>
                </a:solidFill>
                <a:prstDash val="solid"/>
                <a:round/>
              </a:ln>
              <a:effectLst/>
            </p:spPr>
            <p:txBody>
              <a:bodyPr wrap="square" lIns="45719" tIns="45719" rIns="45719" bIns="45719" numCol="1" anchor="ctr">
                <a:noAutofit/>
              </a:bodyPr>
              <a:lstStyle/>
              <a:p>
                <a:pPr algn="ctr" defTabSz="914400">
                  <a:defRPr sz="1800">
                    <a:solidFill>
                      <a:srgbClr val="FFFFFF"/>
                    </a:solidFill>
                    <a:latin typeface="+mn-lt"/>
                    <a:ea typeface="+mn-ea"/>
                    <a:cs typeface="+mn-cs"/>
                    <a:sym typeface="Calibri"/>
                  </a:defRPr>
                </a:pPr>
                <a:endParaRPr/>
              </a:p>
            </p:txBody>
          </p:sp>
          <p:sp>
            <p:nvSpPr>
              <p:cNvPr id="464" name="Star"/>
              <p:cNvSpPr/>
              <p:nvPr/>
            </p:nvSpPr>
            <p:spPr>
              <a:xfrm>
                <a:off x="2166099" y="105645"/>
                <a:ext cx="95416" cy="95418"/>
              </a:xfrm>
              <a:prstGeom prst="star8">
                <a:avLst>
                  <a:gd name="adj" fmla="val 37500"/>
                </a:avLst>
              </a:prstGeom>
              <a:solidFill>
                <a:srgbClr val="00B050"/>
              </a:solidFill>
              <a:ln w="12700" cap="flat">
                <a:solidFill>
                  <a:srgbClr val="000000"/>
                </a:solidFill>
                <a:prstDash val="solid"/>
                <a:round/>
              </a:ln>
              <a:effectLst/>
            </p:spPr>
            <p:txBody>
              <a:bodyPr wrap="square" lIns="45719" tIns="45719" rIns="45719" bIns="45719" numCol="1" anchor="ctr">
                <a:noAutofit/>
              </a:bodyPr>
              <a:lstStyle/>
              <a:p>
                <a:pPr algn="ctr" defTabSz="914400">
                  <a:defRPr sz="1800">
                    <a:solidFill>
                      <a:srgbClr val="FFFFFF"/>
                    </a:solidFill>
                    <a:latin typeface="+mn-lt"/>
                    <a:ea typeface="+mn-ea"/>
                    <a:cs typeface="+mn-cs"/>
                    <a:sym typeface="Calibri"/>
                  </a:defRPr>
                </a:pPr>
                <a:endParaRPr/>
              </a:p>
            </p:txBody>
          </p:sp>
          <p:sp>
            <p:nvSpPr>
              <p:cNvPr id="465" name="2008"/>
              <p:cNvSpPr txBox="1"/>
              <p:nvPr/>
            </p:nvSpPr>
            <p:spPr>
              <a:xfrm>
                <a:off x="55836" y="997"/>
                <a:ext cx="608510"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defTabSz="914400">
                  <a:defRPr sz="1400">
                    <a:latin typeface="Arial"/>
                    <a:ea typeface="Arial"/>
                    <a:cs typeface="Arial"/>
                    <a:sym typeface="Arial"/>
                  </a:defRPr>
                </a:lvl1pPr>
              </a:lstStyle>
              <a:p>
                <a:r>
                  <a:t>2008</a:t>
                </a:r>
              </a:p>
            </p:txBody>
          </p:sp>
          <p:sp>
            <p:nvSpPr>
              <p:cNvPr id="466" name="2014"/>
              <p:cNvSpPr txBox="1"/>
              <p:nvPr/>
            </p:nvSpPr>
            <p:spPr>
              <a:xfrm>
                <a:off x="765722" y="3505"/>
                <a:ext cx="592211"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defTabSz="914400">
                  <a:defRPr sz="1400">
                    <a:latin typeface="Arial"/>
                    <a:ea typeface="Arial"/>
                    <a:cs typeface="Arial"/>
                    <a:sym typeface="Arial"/>
                  </a:defRPr>
                </a:lvl1pPr>
              </a:lstStyle>
              <a:p>
                <a:r>
                  <a:t>2014</a:t>
                </a:r>
              </a:p>
            </p:txBody>
          </p:sp>
          <p:sp>
            <p:nvSpPr>
              <p:cNvPr id="467" name="2016"/>
              <p:cNvSpPr txBox="1"/>
              <p:nvPr/>
            </p:nvSpPr>
            <p:spPr>
              <a:xfrm>
                <a:off x="1451932" y="0"/>
                <a:ext cx="669732"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defTabSz="914400">
                  <a:defRPr sz="1400">
                    <a:latin typeface="Arial"/>
                    <a:ea typeface="Arial"/>
                    <a:cs typeface="Arial"/>
                    <a:sym typeface="Arial"/>
                  </a:defRPr>
                </a:lvl1pPr>
              </a:lstStyle>
              <a:p>
                <a:r>
                  <a:t>2016</a:t>
                </a:r>
              </a:p>
            </p:txBody>
          </p:sp>
          <p:sp>
            <p:nvSpPr>
              <p:cNvPr id="468" name="2018"/>
              <p:cNvSpPr txBox="1"/>
              <p:nvPr/>
            </p:nvSpPr>
            <p:spPr>
              <a:xfrm>
                <a:off x="2218008" y="3504"/>
                <a:ext cx="596181"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defTabSz="914400">
                  <a:defRPr sz="1400">
                    <a:latin typeface="Arial"/>
                    <a:ea typeface="Arial"/>
                    <a:cs typeface="Arial"/>
                    <a:sym typeface="Arial"/>
                  </a:defRPr>
                </a:lvl1pPr>
              </a:lstStyle>
              <a:p>
                <a:r>
                  <a:t>2018</a:t>
                </a:r>
              </a:p>
            </p:txBody>
          </p:sp>
        </p:grpSp>
      </p:grpSp>
      <p:pic>
        <p:nvPicPr>
          <p:cNvPr id="471" name="image28.png" descr="image28.png"/>
          <p:cNvPicPr>
            <a:picLocks noChangeAspect="1"/>
          </p:cNvPicPr>
          <p:nvPr/>
        </p:nvPicPr>
        <p:blipFill>
          <a:blip r:embed="rId4"/>
          <a:stretch>
            <a:fillRect/>
          </a:stretch>
        </p:blipFill>
        <p:spPr>
          <a:xfrm>
            <a:off x="370962" y="4673625"/>
            <a:ext cx="1658543" cy="1092177"/>
          </a:xfrm>
          <a:prstGeom prst="rect">
            <a:avLst/>
          </a:prstGeom>
          <a:ln>
            <a:solidFill>
              <a:srgbClr val="000000"/>
            </a:solidFill>
          </a:ln>
        </p:spPr>
      </p:pic>
      <p:sp>
        <p:nvSpPr>
          <p:cNvPr id="472" name="from Robert Heinssen, NIMH"/>
          <p:cNvSpPr txBox="1"/>
          <p:nvPr/>
        </p:nvSpPr>
        <p:spPr>
          <a:xfrm>
            <a:off x="603200" y="6253073"/>
            <a:ext cx="306494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000">
                <a:solidFill>
                  <a:srgbClr val="0433FF"/>
                </a:solidFill>
              </a:defRPr>
            </a:lvl1pPr>
          </a:lstStyle>
          <a:p>
            <a:r>
              <a:rPr sz="1800" dirty="0"/>
              <a:t>from Robert </a:t>
            </a:r>
            <a:r>
              <a:rPr sz="1800" dirty="0" err="1"/>
              <a:t>Heinssen</a:t>
            </a:r>
            <a:r>
              <a:rPr sz="1800" dirty="0"/>
              <a:t>, NIMH</a:t>
            </a:r>
          </a:p>
        </p:txBody>
      </p:sp>
      <p:sp>
        <p:nvSpPr>
          <p:cNvPr id="2" name="Rectangle 1">
            <a:extLst>
              <a:ext uri="{FF2B5EF4-FFF2-40B4-BE49-F238E27FC236}">
                <a16:creationId xmlns:a16="http://schemas.microsoft.com/office/drawing/2014/main" id="{D83D0D84-4BD0-F20B-6546-A7BB329ECC1F}"/>
              </a:ext>
            </a:extLst>
          </p:cNvPr>
          <p:cNvSpPr/>
          <p:nvPr/>
        </p:nvSpPr>
        <p:spPr>
          <a:xfrm>
            <a:off x="110169" y="162187"/>
            <a:ext cx="8898366" cy="960968"/>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Georgia"/>
                <a:ea typeface="+mn-ea"/>
                <a:cs typeface="+mn-cs"/>
              </a:rPr>
              <a:t>The Rapid Implementation of CSCs across the US</a:t>
            </a:r>
          </a:p>
        </p:txBody>
      </p:sp>
      <p:pic>
        <p:nvPicPr>
          <p:cNvPr id="3" name="Content Placeholder 4" descr="Logo&#10;&#10;Description automatically generated">
            <a:extLst>
              <a:ext uri="{FF2B5EF4-FFF2-40B4-BE49-F238E27FC236}">
                <a16:creationId xmlns:a16="http://schemas.microsoft.com/office/drawing/2014/main" id="{92588B78-CFAE-AA47-B23A-D5DCF3D78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866043" y="259472"/>
            <a:ext cx="1014962" cy="383199"/>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Mindmap"/>
          <p:cNvSpPr txBox="1">
            <a:spLocks noGrp="1"/>
          </p:cNvSpPr>
          <p:nvPr>
            <p:ph type="title"/>
          </p:nvPr>
        </p:nvSpPr>
        <p:spPr>
          <a:xfrm>
            <a:off x="-1600302" y="3789887"/>
            <a:ext cx="7366001" cy="1431706"/>
          </a:xfrm>
          <a:prstGeom prst="rect">
            <a:avLst/>
          </a:prstGeom>
        </p:spPr>
        <p:txBody>
          <a:bodyPr/>
          <a:lstStyle/>
          <a:p>
            <a:r>
              <a:rPr dirty="0" err="1"/>
              <a:t>Mindmap</a:t>
            </a:r>
            <a:endParaRPr dirty="0"/>
          </a:p>
        </p:txBody>
      </p:sp>
      <p:sp>
        <p:nvSpPr>
          <p:cNvPr id="660" name="Testing Early Detection…"/>
          <p:cNvSpPr txBox="1">
            <a:spLocks noGrp="1"/>
          </p:cNvSpPr>
          <p:nvPr>
            <p:ph type="body" sz="quarter" idx="1"/>
          </p:nvPr>
        </p:nvSpPr>
        <p:spPr>
          <a:xfrm>
            <a:off x="104908" y="5248149"/>
            <a:ext cx="4139252" cy="965023"/>
          </a:xfrm>
          <a:prstGeom prst="rect">
            <a:avLst/>
          </a:prstGeom>
        </p:spPr>
        <p:txBody>
          <a:bodyPr/>
          <a:lstStyle/>
          <a:p>
            <a:r>
              <a:rPr dirty="0"/>
              <a:t>Testing </a:t>
            </a:r>
            <a:r>
              <a:rPr b="1" dirty="0"/>
              <a:t>Early Detection </a:t>
            </a:r>
          </a:p>
          <a:p>
            <a:r>
              <a:rPr dirty="0"/>
              <a:t>Feb. 2015- Feb. 2019</a:t>
            </a:r>
          </a:p>
          <a:p>
            <a:r>
              <a:rPr b="1" dirty="0"/>
              <a:t> </a:t>
            </a:r>
          </a:p>
          <a:p>
            <a:endParaRPr b="1" dirty="0"/>
          </a:p>
          <a:p>
            <a:endParaRPr b="1" dirty="0"/>
          </a:p>
        </p:txBody>
      </p:sp>
      <p:pic>
        <p:nvPicPr>
          <p:cNvPr id="661" name="Image" descr="Image"/>
          <p:cNvPicPr>
            <a:picLocks noChangeAspect="1"/>
          </p:cNvPicPr>
          <p:nvPr/>
        </p:nvPicPr>
        <p:blipFill>
          <a:blip r:embed="rId2"/>
          <a:stretch>
            <a:fillRect/>
          </a:stretch>
        </p:blipFill>
        <p:spPr>
          <a:xfrm>
            <a:off x="104908" y="1429238"/>
            <a:ext cx="4467092" cy="2908301"/>
          </a:xfrm>
          <a:prstGeom prst="rect">
            <a:avLst/>
          </a:prstGeom>
          <a:ln w="12700">
            <a:miter lim="400000"/>
          </a:ln>
        </p:spPr>
      </p:pic>
      <p:pic>
        <p:nvPicPr>
          <p:cNvPr id="662" name="unknown.jpg" descr="unknown.jpg"/>
          <p:cNvPicPr>
            <a:picLocks noChangeAspect="1"/>
          </p:cNvPicPr>
          <p:nvPr/>
        </p:nvPicPr>
        <p:blipFill>
          <a:blip r:embed="rId3"/>
          <a:stretch>
            <a:fillRect/>
          </a:stretch>
        </p:blipFill>
        <p:spPr>
          <a:xfrm>
            <a:off x="4727066" y="997190"/>
            <a:ext cx="4206514" cy="5608686"/>
          </a:xfrm>
          <a:prstGeom prst="rect">
            <a:avLst/>
          </a:prstGeom>
          <a:ln w="12700">
            <a:miter lim="400000"/>
          </a:ln>
        </p:spPr>
      </p:pic>
      <p:sp>
        <p:nvSpPr>
          <p:cNvPr id="663" name="Lt. Murgo, East Haven Police Department"/>
          <p:cNvSpPr txBox="1"/>
          <p:nvPr/>
        </p:nvSpPr>
        <p:spPr>
          <a:xfrm>
            <a:off x="542457" y="3801533"/>
            <a:ext cx="3591993"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b="1">
                <a:solidFill>
                  <a:srgbClr val="FFFB00"/>
                </a:solidFill>
              </a:defRPr>
            </a:lvl1pPr>
          </a:lstStyle>
          <a:p>
            <a:r>
              <a:rPr dirty="0"/>
              <a:t>Lt. </a:t>
            </a:r>
            <a:r>
              <a:rPr dirty="0" err="1"/>
              <a:t>Murgo</a:t>
            </a:r>
            <a:r>
              <a:rPr dirty="0"/>
              <a:t>, East Haven Police Department</a:t>
            </a:r>
          </a:p>
        </p:txBody>
      </p:sp>
      <p:sp>
        <p:nvSpPr>
          <p:cNvPr id="664" name="Maria Ferrara, MD:  Non-scary Psychiatrist"/>
          <p:cNvSpPr txBox="1"/>
          <p:nvPr/>
        </p:nvSpPr>
        <p:spPr>
          <a:xfrm>
            <a:off x="4930277" y="6054422"/>
            <a:ext cx="3800092"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b="1">
                <a:solidFill>
                  <a:srgbClr val="FFFB00"/>
                </a:solidFill>
              </a:defRPr>
            </a:lvl1pPr>
          </a:lstStyle>
          <a:p>
            <a:r>
              <a:rPr dirty="0"/>
              <a:t>Maria Ferrara, MD:  Non-scary Psychiatrist  </a:t>
            </a:r>
          </a:p>
        </p:txBody>
      </p:sp>
      <p:sp>
        <p:nvSpPr>
          <p:cNvPr id="2" name="Rectangle 1">
            <a:extLst>
              <a:ext uri="{FF2B5EF4-FFF2-40B4-BE49-F238E27FC236}">
                <a16:creationId xmlns:a16="http://schemas.microsoft.com/office/drawing/2014/main" id="{E393CD93-68F6-C5D4-94F4-0A805903293A}"/>
              </a:ext>
            </a:extLst>
          </p:cNvPr>
          <p:cNvSpPr/>
          <p:nvPr/>
        </p:nvSpPr>
        <p:spPr>
          <a:xfrm>
            <a:off x="0" y="-8597"/>
            <a:ext cx="9144000" cy="771834"/>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 name="Content Placeholder 4" descr="Logo&#10;&#10;Description automatically generated">
            <a:extLst>
              <a:ext uri="{FF2B5EF4-FFF2-40B4-BE49-F238E27FC236}">
                <a16:creationId xmlns:a16="http://schemas.microsoft.com/office/drawing/2014/main" id="{7D81DE0D-7794-1AAF-83C9-367CE97E0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453694" y="134642"/>
            <a:ext cx="1438983" cy="543289"/>
          </a:xfrm>
          <a:prstGeom prst="rect">
            <a:avLst/>
          </a:prstGeom>
          <a:noFill/>
          <a:ln w="9525">
            <a:noFill/>
            <a:miter lim="800000"/>
            <a:headEnd/>
            <a:tailEnd/>
          </a:ln>
        </p:spPr>
      </p:pic>
      <p:sp>
        <p:nvSpPr>
          <p:cNvPr id="4" name="TextBox 3">
            <a:extLst>
              <a:ext uri="{FF2B5EF4-FFF2-40B4-BE49-F238E27FC236}">
                <a16:creationId xmlns:a16="http://schemas.microsoft.com/office/drawing/2014/main" id="{E952D158-9BBC-E6F9-AF13-245ABB7FF033}"/>
              </a:ext>
            </a:extLst>
          </p:cNvPr>
          <p:cNvSpPr txBox="1"/>
          <p:nvPr/>
        </p:nvSpPr>
        <p:spPr>
          <a:xfrm>
            <a:off x="503174" y="227285"/>
            <a:ext cx="7670012" cy="461665"/>
          </a:xfrm>
          <a:prstGeom prst="rect">
            <a:avLst/>
          </a:prstGeom>
          <a:noFill/>
        </p:spPr>
        <p:txBody>
          <a:bodyPr wrap="square" rtlCol="0">
            <a:spAutoFit/>
          </a:bodyPr>
          <a:lstStyle/>
          <a:p>
            <a:pPr marL="40638" marR="40638" defTabSz="457184">
              <a:defRPr sz="4200">
                <a:solidFill>
                  <a:srgbClr val="000000"/>
                </a:solidFill>
                <a:uFill>
                  <a:solidFill>
                    <a:srgbClr val="000000"/>
                  </a:solidFill>
                </a:uFill>
                <a:latin typeface="Helvetica Light"/>
                <a:ea typeface="Helvetica Light"/>
                <a:cs typeface="Helvetica Light"/>
                <a:sym typeface="Helvetica Light"/>
              </a:defRPr>
            </a:pPr>
            <a:r>
              <a:rPr lang="en-US" sz="2400" b="1" dirty="0">
                <a:solidFill>
                  <a:schemeClr val="bg1"/>
                </a:solidFill>
                <a:uFill>
                  <a:solidFill>
                    <a:srgbClr val="275D90"/>
                  </a:solidFill>
                </a:uFill>
                <a:latin typeface="Georgia"/>
                <a:ea typeface="Georgia"/>
                <a:cs typeface="Georgia"/>
                <a:sym typeface="Georgia"/>
              </a:rPr>
              <a:t>Reducing DUP: The </a:t>
            </a:r>
            <a:r>
              <a:rPr lang="en-US" sz="2400" b="1" dirty="0" err="1">
                <a:solidFill>
                  <a:schemeClr val="bg1"/>
                </a:solidFill>
                <a:uFill>
                  <a:solidFill>
                    <a:srgbClr val="275D90"/>
                  </a:solidFill>
                </a:uFill>
                <a:latin typeface="Georgia"/>
                <a:ea typeface="Georgia"/>
                <a:cs typeface="Georgia"/>
                <a:sym typeface="Georgia"/>
              </a:rPr>
              <a:t>Mindmap</a:t>
            </a:r>
            <a:r>
              <a:rPr lang="en-US" sz="2400" b="1" dirty="0">
                <a:solidFill>
                  <a:schemeClr val="bg1"/>
                </a:solidFill>
                <a:uFill>
                  <a:solidFill>
                    <a:srgbClr val="275D90"/>
                  </a:solidFill>
                </a:uFill>
                <a:latin typeface="Georgia"/>
                <a:ea typeface="Georgia"/>
                <a:cs typeface="Georgia"/>
                <a:sym typeface="Georgia"/>
              </a:rPr>
              <a:t> campaign</a:t>
            </a:r>
            <a:endParaRPr lang="en-US" sz="2400" b="1" dirty="0">
              <a:solidFill>
                <a:schemeClr val="bg1"/>
              </a:solidFill>
              <a:latin typeface="Georgia" panose="02040502050405020303" pitchFamily="18"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8" name="Group 281"/>
          <p:cNvGrpSpPr/>
          <p:nvPr/>
        </p:nvGrpSpPr>
        <p:grpSpPr>
          <a:xfrm>
            <a:off x="371154" y="216584"/>
            <a:ext cx="2475172" cy="1951632"/>
            <a:chOff x="0" y="0"/>
            <a:chExt cx="2475171" cy="1951630"/>
          </a:xfrm>
        </p:grpSpPr>
        <p:pic>
          <p:nvPicPr>
            <p:cNvPr id="666" name="pasted-image.tif" descr="pasted-image.tif"/>
            <p:cNvPicPr>
              <a:picLocks noChangeAspect="1"/>
            </p:cNvPicPr>
            <p:nvPr/>
          </p:nvPicPr>
          <p:blipFill>
            <a:blip r:embed="rId2"/>
            <a:stretch>
              <a:fillRect/>
            </a:stretch>
          </p:blipFill>
          <p:spPr>
            <a:xfrm>
              <a:off x="88900" y="50800"/>
              <a:ext cx="2297372" cy="1723030"/>
            </a:xfrm>
            <a:prstGeom prst="rect">
              <a:avLst/>
            </a:prstGeom>
            <a:ln w="12700" cap="flat">
              <a:noFill/>
              <a:miter lim="400000"/>
            </a:ln>
            <a:effectLst/>
          </p:spPr>
        </p:pic>
        <p:pic>
          <p:nvPicPr>
            <p:cNvPr id="667" name="Picture 278" descr="Picture 278"/>
            <p:cNvPicPr>
              <a:picLocks noChangeAspect="1"/>
            </p:cNvPicPr>
            <p:nvPr/>
          </p:nvPicPr>
          <p:blipFill>
            <a:blip r:embed="rId3"/>
            <a:stretch>
              <a:fillRect/>
            </a:stretch>
          </p:blipFill>
          <p:spPr>
            <a:xfrm>
              <a:off x="0" y="-1"/>
              <a:ext cx="2475172" cy="1951632"/>
            </a:xfrm>
            <a:prstGeom prst="rect">
              <a:avLst/>
            </a:prstGeom>
            <a:ln w="12700" cap="flat">
              <a:noFill/>
              <a:miter lim="400000"/>
            </a:ln>
            <a:effectLst/>
          </p:spPr>
        </p:pic>
      </p:grpSp>
      <p:grpSp>
        <p:nvGrpSpPr>
          <p:cNvPr id="671" name="Group 284"/>
          <p:cNvGrpSpPr/>
          <p:nvPr/>
        </p:nvGrpSpPr>
        <p:grpSpPr>
          <a:xfrm>
            <a:off x="4371373" y="32426"/>
            <a:ext cx="3351719" cy="2941149"/>
            <a:chOff x="0" y="0"/>
            <a:chExt cx="3351717" cy="2941147"/>
          </a:xfrm>
        </p:grpSpPr>
        <p:pic>
          <p:nvPicPr>
            <p:cNvPr id="669" name="pasted-image.tif" descr="pasted-image.tif"/>
            <p:cNvPicPr>
              <a:picLocks noChangeAspect="1"/>
            </p:cNvPicPr>
            <p:nvPr/>
          </p:nvPicPr>
          <p:blipFill>
            <a:blip r:embed="rId4"/>
            <a:stretch>
              <a:fillRect/>
            </a:stretch>
          </p:blipFill>
          <p:spPr>
            <a:xfrm>
              <a:off x="88900" y="50799"/>
              <a:ext cx="3173919" cy="2712549"/>
            </a:xfrm>
            <a:prstGeom prst="rect">
              <a:avLst/>
            </a:prstGeom>
            <a:ln w="12700" cap="flat">
              <a:noFill/>
              <a:miter lim="400000"/>
            </a:ln>
            <a:effectLst/>
          </p:spPr>
        </p:pic>
        <p:pic>
          <p:nvPicPr>
            <p:cNvPr id="670" name="Picture 281" descr="Picture 281"/>
            <p:cNvPicPr>
              <a:picLocks noChangeAspect="1"/>
            </p:cNvPicPr>
            <p:nvPr/>
          </p:nvPicPr>
          <p:blipFill>
            <a:blip r:embed="rId5"/>
            <a:stretch>
              <a:fillRect/>
            </a:stretch>
          </p:blipFill>
          <p:spPr>
            <a:xfrm>
              <a:off x="0" y="-1"/>
              <a:ext cx="3351719" cy="2941149"/>
            </a:xfrm>
            <a:prstGeom prst="rect">
              <a:avLst/>
            </a:prstGeom>
            <a:ln w="12700" cap="flat">
              <a:noFill/>
              <a:miter lim="400000"/>
            </a:ln>
            <a:effectLst/>
          </p:spPr>
        </p:pic>
      </p:grpSp>
      <p:sp>
        <p:nvSpPr>
          <p:cNvPr id="672" name="Shape 285"/>
          <p:cNvSpPr txBox="1"/>
          <p:nvPr/>
        </p:nvSpPr>
        <p:spPr>
          <a:xfrm>
            <a:off x="373089" y="5677375"/>
            <a:ext cx="4327817"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800" b="1">
                <a:solidFill>
                  <a:srgbClr val="005493"/>
                </a:solidFill>
              </a:defRPr>
            </a:pPr>
            <a:r>
              <a:t>10 Towns</a:t>
            </a:r>
          </a:p>
          <a:p>
            <a:pPr>
              <a:defRPr sz="1800"/>
            </a:pPr>
            <a:r>
              <a:t>Population: 408,874</a:t>
            </a:r>
          </a:p>
          <a:p>
            <a:pPr>
              <a:defRPr sz="1800"/>
            </a:pPr>
            <a:r>
              <a:t>Area: 506 km²</a:t>
            </a:r>
          </a:p>
        </p:txBody>
      </p:sp>
      <p:sp>
        <p:nvSpPr>
          <p:cNvPr id="673" name="Shape 286"/>
          <p:cNvSpPr txBox="1"/>
          <p:nvPr/>
        </p:nvSpPr>
        <p:spPr>
          <a:xfrm>
            <a:off x="4492249" y="2959099"/>
            <a:ext cx="3109968"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800" b="1">
                <a:solidFill>
                  <a:srgbClr val="005493"/>
                </a:solidFill>
              </a:defRPr>
            </a:pPr>
            <a:r>
              <a:t>Metropolitan Boston</a:t>
            </a:r>
          </a:p>
          <a:p>
            <a:pPr>
              <a:defRPr sz="1800"/>
            </a:pPr>
            <a:r>
              <a:t>Population: 646,000</a:t>
            </a:r>
          </a:p>
          <a:p>
            <a:pPr>
              <a:defRPr sz="1800"/>
            </a:pPr>
            <a:r>
              <a:t>Area: 232.1 km²</a:t>
            </a:r>
          </a:p>
        </p:txBody>
      </p:sp>
      <p:sp>
        <p:nvSpPr>
          <p:cNvPr id="674" name="Shape 288"/>
          <p:cNvSpPr/>
          <p:nvPr/>
        </p:nvSpPr>
        <p:spPr>
          <a:xfrm>
            <a:off x="1332103" y="1363298"/>
            <a:ext cx="231871" cy="279403"/>
          </a:xfrm>
          <a:prstGeom prst="ellipse">
            <a:avLst/>
          </a:prstGeom>
          <a:gradFill>
            <a:gsLst>
              <a:gs pos="0">
                <a:schemeClr val="accent1">
                  <a:alpha val="7000"/>
                </a:schemeClr>
              </a:gs>
              <a:gs pos="100000">
                <a:schemeClr val="accent1">
                  <a:hueOff val="321132"/>
                  <a:satOff val="-12043"/>
                  <a:lumOff val="-7113"/>
                </a:schemeClr>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algn="ctr" defTabSz="558800">
              <a:defRPr sz="1600">
                <a:solidFill>
                  <a:srgbClr val="FFFFFF"/>
                </a:solidFill>
                <a:effectLst>
                  <a:outerShdw blurRad="25400" dist="23998" dir="2700000" rotWithShape="0">
                    <a:srgbClr val="000000">
                      <a:alpha val="31033"/>
                    </a:srgbClr>
                  </a:outerShdw>
                </a:effectLst>
                <a:latin typeface="+mj-lt"/>
                <a:ea typeface="+mj-ea"/>
                <a:cs typeface="+mj-cs"/>
                <a:sym typeface="Gill Sans"/>
              </a:defRPr>
            </a:pPr>
            <a:endParaRPr/>
          </a:p>
        </p:txBody>
      </p:sp>
      <p:sp>
        <p:nvSpPr>
          <p:cNvPr id="675" name="Shape 289"/>
          <p:cNvSpPr/>
          <p:nvPr/>
        </p:nvSpPr>
        <p:spPr>
          <a:xfrm flipV="1">
            <a:off x="449570" y="1503450"/>
            <a:ext cx="1007018" cy="1007018"/>
          </a:xfrm>
          <a:prstGeom prst="line">
            <a:avLst/>
          </a:prstGeom>
          <a:ln w="25400">
            <a:solidFill>
              <a:srgbClr val="011993">
                <a:alpha val="40926"/>
              </a:srgbClr>
            </a:solidFill>
            <a:miter lim="400000"/>
          </a:ln>
        </p:spPr>
        <p:txBody>
          <a:bodyPr lIns="45718" tIns="45718" rIns="45718" bIns="45718"/>
          <a:lstStyle/>
          <a:p>
            <a:pPr>
              <a:defRPr>
                <a:latin typeface="+mn-lt"/>
                <a:ea typeface="+mn-ea"/>
                <a:cs typeface="+mn-cs"/>
                <a:sym typeface="Calibri"/>
              </a:defRPr>
            </a:pPr>
            <a:endParaRPr/>
          </a:p>
        </p:txBody>
      </p:sp>
      <p:sp>
        <p:nvSpPr>
          <p:cNvPr id="676" name="Shape 290"/>
          <p:cNvSpPr/>
          <p:nvPr/>
        </p:nvSpPr>
        <p:spPr>
          <a:xfrm flipH="1" flipV="1">
            <a:off x="1535004" y="1552055"/>
            <a:ext cx="1588732" cy="1005760"/>
          </a:xfrm>
          <a:prstGeom prst="line">
            <a:avLst/>
          </a:prstGeom>
          <a:ln w="25400">
            <a:solidFill>
              <a:srgbClr val="011993">
                <a:alpha val="40926"/>
              </a:srgbClr>
            </a:solidFill>
            <a:miter lim="400000"/>
          </a:ln>
        </p:spPr>
        <p:txBody>
          <a:bodyPr lIns="45718" tIns="45718" rIns="45718" bIns="45718"/>
          <a:lstStyle/>
          <a:p>
            <a:pPr>
              <a:defRPr>
                <a:latin typeface="+mn-lt"/>
                <a:ea typeface="+mn-ea"/>
                <a:cs typeface="+mn-cs"/>
                <a:sym typeface="Calibri"/>
              </a:defRPr>
            </a:pPr>
            <a:endParaRPr/>
          </a:p>
        </p:txBody>
      </p:sp>
      <p:pic>
        <p:nvPicPr>
          <p:cNvPr id="677" name="thumb_MindmapV8-2.001_1024.jpg" descr="thumb_MindmapV8-2.001_1024.jpg"/>
          <p:cNvPicPr>
            <a:picLocks noChangeAspect="1"/>
          </p:cNvPicPr>
          <p:nvPr/>
        </p:nvPicPr>
        <p:blipFill>
          <a:blip r:embed="rId6"/>
          <a:stretch>
            <a:fillRect/>
          </a:stretch>
        </p:blipFill>
        <p:spPr>
          <a:xfrm>
            <a:off x="227931" y="2583047"/>
            <a:ext cx="3396752" cy="2899495"/>
          </a:xfrm>
          <a:prstGeom prst="rect">
            <a:avLst/>
          </a:prstGeom>
          <a:ln w="12700">
            <a:miter lim="400000"/>
          </a:ln>
        </p:spPr>
      </p:pic>
      <p:sp>
        <p:nvSpPr>
          <p:cNvPr id="678" name="Shape 292"/>
          <p:cNvSpPr txBox="1"/>
          <p:nvPr/>
        </p:nvSpPr>
        <p:spPr>
          <a:xfrm>
            <a:off x="5482544" y="6338586"/>
            <a:ext cx="328836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R="40639" indent="40639" algn="ctr">
              <a:defRPr sz="1600">
                <a:solidFill>
                  <a:schemeClr val="accent1"/>
                </a:solidFill>
                <a:uFill>
                  <a:solidFill>
                    <a:srgbClr val="000000"/>
                  </a:solidFill>
                </a:uFill>
                <a:latin typeface="Georgia"/>
                <a:ea typeface="Georgia"/>
                <a:cs typeface="Georgia"/>
                <a:sym typeface="Georgia"/>
              </a:defRPr>
            </a:lvl1pPr>
          </a:lstStyle>
          <a:p>
            <a:r>
              <a:t>Srihari et al., BMC Psychiatry 2014</a:t>
            </a:r>
          </a:p>
        </p:txBody>
      </p:sp>
      <p:sp>
        <p:nvSpPr>
          <p:cNvPr id="679" name="Shape 293"/>
          <p:cNvSpPr txBox="1"/>
          <p:nvPr/>
        </p:nvSpPr>
        <p:spPr>
          <a:xfrm>
            <a:off x="6923713" y="519414"/>
            <a:ext cx="171507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406400">
              <a:defRPr sz="1800">
                <a:solidFill>
                  <a:srgbClr val="FF7E79"/>
                </a:solidFill>
                <a:latin typeface="+mj-lt"/>
                <a:ea typeface="+mj-ea"/>
                <a:cs typeface="+mj-cs"/>
                <a:sym typeface="Gill Sans"/>
              </a:defRPr>
            </a:pPr>
            <a:r>
              <a:t>PREP / (CEDAR)</a:t>
            </a:r>
            <a:r>
              <a:rPr sz="1200" baseline="48666">
                <a:solidFill>
                  <a:srgbClr val="FFFB00"/>
                </a:solidFill>
              </a:rPr>
              <a:t>2</a:t>
            </a:r>
          </a:p>
        </p:txBody>
      </p:sp>
      <p:sp>
        <p:nvSpPr>
          <p:cNvPr id="680" name="Shape 294"/>
          <p:cNvSpPr txBox="1"/>
          <p:nvPr/>
        </p:nvSpPr>
        <p:spPr>
          <a:xfrm>
            <a:off x="2173190" y="2574580"/>
            <a:ext cx="14679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06400">
              <a:defRPr sz="1800">
                <a:solidFill>
                  <a:srgbClr val="76D6FF"/>
                </a:solidFill>
                <a:latin typeface="+mj-lt"/>
                <a:ea typeface="+mj-ea"/>
                <a:cs typeface="+mj-cs"/>
                <a:sym typeface="Gill Sans"/>
              </a:defRPr>
            </a:lvl1pPr>
          </a:lstStyle>
          <a:p>
            <a:r>
              <a:t>STEP/ (PRIME)</a:t>
            </a:r>
          </a:p>
        </p:txBody>
      </p:sp>
      <p:grpSp>
        <p:nvGrpSpPr>
          <p:cNvPr id="683" name="New England’s Early Detection initiative…"/>
          <p:cNvGrpSpPr/>
          <p:nvPr/>
        </p:nvGrpSpPr>
        <p:grpSpPr>
          <a:xfrm>
            <a:off x="4170941" y="4611335"/>
            <a:ext cx="4745128" cy="1625601"/>
            <a:chOff x="0" y="0"/>
            <a:chExt cx="4745127" cy="1625600"/>
          </a:xfrm>
        </p:grpSpPr>
        <p:sp>
          <p:nvSpPr>
            <p:cNvPr id="682" name="New England’s Early Detection initiative…"/>
            <p:cNvSpPr txBox="1"/>
            <p:nvPr/>
          </p:nvSpPr>
          <p:spPr>
            <a:xfrm>
              <a:off x="152400" y="88900"/>
              <a:ext cx="4440328" cy="12446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1800"/>
              </a:pPr>
              <a:r>
                <a:t>New England’s Early Detection initiative</a:t>
              </a:r>
            </a:p>
            <a:p>
              <a:pPr>
                <a:defRPr sz="1800"/>
              </a:pPr>
              <a:r>
                <a:rPr b="1"/>
                <a:t>The STEP-ED Study (NIH) 2014-2019</a:t>
              </a:r>
            </a:p>
            <a:p>
              <a:pPr>
                <a:defRPr sz="1800"/>
              </a:pPr>
              <a:r>
                <a:rPr i="1"/>
                <a:t>Reducing DUP via media, outreach and performance improvement</a:t>
              </a:r>
              <a:r>
                <a:t> </a:t>
              </a:r>
            </a:p>
          </p:txBody>
        </p:sp>
        <p:pic>
          <p:nvPicPr>
            <p:cNvPr id="681" name="New England’s Early Detection initiative… New England’s Early Detection initiativeThe STEP-ED Study (NIH) 2014-2019Reducing DUP via media, outreach and performance improvement " descr="New England’s Early Detection initiative… New England’s Early Detection initiativeThe STEP-ED Study (NIH) 2014-2019Reducing DUP via media, outreach and performance improvement "/>
            <p:cNvPicPr>
              <a:picLocks/>
            </p:cNvPicPr>
            <p:nvPr/>
          </p:nvPicPr>
          <p:blipFill>
            <a:blip r:embed="rId7"/>
            <a:stretch>
              <a:fillRect/>
            </a:stretch>
          </p:blipFill>
          <p:spPr>
            <a:xfrm>
              <a:off x="0" y="0"/>
              <a:ext cx="4745128" cy="1625600"/>
            </a:xfrm>
            <a:prstGeom prst="rect">
              <a:avLst/>
            </a:prstGeom>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Public Education Campaign (targets Demand &gt; Supply)…"/>
          <p:cNvSpPr/>
          <p:nvPr/>
        </p:nvSpPr>
        <p:spPr>
          <a:xfrm>
            <a:off x="240939" y="1958834"/>
            <a:ext cx="4328355" cy="4113461"/>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marL="397042" indent="-397042">
              <a:spcBef>
                <a:spcPts val="600"/>
              </a:spcBef>
              <a:buSzPct val="100000"/>
              <a:buAutoNum type="arabicPeriod"/>
              <a:defRPr sz="2200" b="1"/>
            </a:pPr>
            <a:r>
              <a:rPr dirty="0">
                <a:latin typeface="Georgia" panose="02040502050405020303" pitchFamily="18" charset="0"/>
              </a:rPr>
              <a:t>Public Education Campaign (</a:t>
            </a:r>
            <a:r>
              <a:rPr lang="en-US" dirty="0">
                <a:latin typeface="Georgia" panose="02040502050405020303" pitchFamily="18" charset="0"/>
              </a:rPr>
              <a:t>Social and Mass Media</a:t>
            </a:r>
            <a:r>
              <a:rPr dirty="0">
                <a:latin typeface="Georgia" panose="02040502050405020303" pitchFamily="18" charset="0"/>
              </a:rPr>
              <a:t>)</a:t>
            </a:r>
          </a:p>
          <a:p>
            <a:pPr>
              <a:spcBef>
                <a:spcPts val="600"/>
              </a:spcBef>
              <a:defRPr sz="2200" b="1"/>
            </a:pPr>
            <a:endParaRPr i="1" dirty="0">
              <a:latin typeface="Georgia" panose="02040502050405020303" pitchFamily="18" charset="0"/>
            </a:endParaRPr>
          </a:p>
          <a:p>
            <a:pPr marL="397042" indent="-397042">
              <a:spcBef>
                <a:spcPts val="600"/>
              </a:spcBef>
              <a:buSzPct val="100000"/>
              <a:buAutoNum type="arabicPeriod" startAt="2"/>
              <a:defRPr sz="2200" b="1"/>
            </a:pPr>
            <a:r>
              <a:rPr dirty="0">
                <a:latin typeface="Georgia" panose="02040502050405020303" pitchFamily="18" charset="0"/>
              </a:rPr>
              <a:t>Professional Outreach &amp; Detailing</a:t>
            </a:r>
            <a:endParaRPr i="1" dirty="0">
              <a:latin typeface="Georgia" panose="02040502050405020303" pitchFamily="18" charset="0"/>
            </a:endParaRPr>
          </a:p>
          <a:p>
            <a:pPr>
              <a:spcBef>
                <a:spcPts val="600"/>
              </a:spcBef>
              <a:defRPr sz="2200" b="1"/>
            </a:pPr>
            <a:endParaRPr i="1" dirty="0">
              <a:latin typeface="Georgia" panose="02040502050405020303" pitchFamily="18" charset="0"/>
            </a:endParaRPr>
          </a:p>
          <a:p>
            <a:pPr marL="397042" indent="-397042">
              <a:spcBef>
                <a:spcPts val="600"/>
              </a:spcBef>
              <a:buSzPct val="100000"/>
              <a:buAutoNum type="arabicPeriod" startAt="3"/>
              <a:defRPr sz="2200" b="1"/>
            </a:pPr>
            <a:r>
              <a:rPr lang="en-US" dirty="0">
                <a:latin typeface="Georgia" panose="02040502050405020303" pitchFamily="18" charset="0"/>
              </a:rPr>
              <a:t>Wait-time reduction</a:t>
            </a:r>
          </a:p>
          <a:p>
            <a:pPr>
              <a:spcBef>
                <a:spcPts val="600"/>
              </a:spcBef>
              <a:buSzPct val="100000"/>
              <a:defRPr sz="2200" b="1"/>
            </a:pPr>
            <a:endParaRPr b="0" i="1" dirty="0"/>
          </a:p>
          <a:p>
            <a:pPr>
              <a:spcBef>
                <a:spcPts val="600"/>
              </a:spcBef>
              <a:defRPr sz="2200" b="1"/>
            </a:pPr>
            <a:endParaRPr dirty="0">
              <a:latin typeface="Georgia"/>
              <a:ea typeface="Georgia"/>
              <a:cs typeface="Georgia"/>
              <a:sym typeface="Georgia"/>
            </a:endParaRPr>
          </a:p>
        </p:txBody>
      </p:sp>
      <p:sp>
        <p:nvSpPr>
          <p:cNvPr id="431" name="Line"/>
          <p:cNvSpPr/>
          <p:nvPr/>
        </p:nvSpPr>
        <p:spPr>
          <a:xfrm>
            <a:off x="404191" y="1132993"/>
            <a:ext cx="8583614" cy="1588"/>
          </a:xfrm>
          <a:prstGeom prst="line">
            <a:avLst/>
          </a:prstGeom>
          <a:ln w="3175">
            <a:solidFill>
              <a:srgbClr val="0433FF"/>
            </a:solidFill>
          </a:ln>
        </p:spPr>
        <p:txBody>
          <a:bodyPr lIns="50800" tIns="50800" rIns="50800" bIns="50800" anchor="ctr"/>
          <a:lstStyle/>
          <a:p>
            <a:pPr>
              <a:defRPr sz="1100"/>
            </a:pPr>
            <a:endParaRPr/>
          </a:p>
        </p:txBody>
      </p:sp>
      <p:pic>
        <p:nvPicPr>
          <p:cNvPr id="432" name="thumb_MindmapV8-2.001_1024.jpg" descr="thumb_MindmapV8-2.001_1024.jpg"/>
          <p:cNvPicPr>
            <a:picLocks noChangeAspect="1"/>
          </p:cNvPicPr>
          <p:nvPr/>
        </p:nvPicPr>
        <p:blipFill>
          <a:blip r:embed="rId2"/>
          <a:stretch>
            <a:fillRect/>
          </a:stretch>
        </p:blipFill>
        <p:spPr>
          <a:xfrm>
            <a:off x="4574707" y="1926814"/>
            <a:ext cx="4096043" cy="3496416"/>
          </a:xfrm>
          <a:prstGeom prst="rect">
            <a:avLst/>
          </a:prstGeom>
          <a:ln w="12700">
            <a:miter lim="400000"/>
          </a:ln>
        </p:spPr>
      </p:pic>
      <p:sp>
        <p:nvSpPr>
          <p:cNvPr id="2" name="Rectangle 1">
            <a:extLst>
              <a:ext uri="{FF2B5EF4-FFF2-40B4-BE49-F238E27FC236}">
                <a16:creationId xmlns:a16="http://schemas.microsoft.com/office/drawing/2014/main" id="{B8767F56-1DA0-8267-C6A2-1200C07C908D}"/>
              </a:ext>
            </a:extLst>
          </p:cNvPr>
          <p:cNvSpPr/>
          <p:nvPr/>
        </p:nvSpPr>
        <p:spPr>
          <a:xfrm>
            <a:off x="0" y="-8597"/>
            <a:ext cx="9144000" cy="1141590"/>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TextBox 3">
            <a:extLst>
              <a:ext uri="{FF2B5EF4-FFF2-40B4-BE49-F238E27FC236}">
                <a16:creationId xmlns:a16="http://schemas.microsoft.com/office/drawing/2014/main" id="{D01179AC-BD2E-A1E4-57A6-8D226469A09F}"/>
              </a:ext>
            </a:extLst>
          </p:cNvPr>
          <p:cNvSpPr txBox="1"/>
          <p:nvPr/>
        </p:nvSpPr>
        <p:spPr>
          <a:xfrm>
            <a:off x="503173" y="355579"/>
            <a:ext cx="7670012" cy="461665"/>
          </a:xfrm>
          <a:prstGeom prst="rect">
            <a:avLst/>
          </a:prstGeom>
          <a:noFill/>
        </p:spPr>
        <p:txBody>
          <a:bodyPr wrap="square" rtlCol="0">
            <a:spAutoFit/>
          </a:bodyPr>
          <a:lstStyle/>
          <a:p>
            <a:pPr marL="40638" marR="40638" defTabSz="457184">
              <a:defRPr sz="4200">
                <a:solidFill>
                  <a:srgbClr val="000000"/>
                </a:solidFill>
                <a:uFill>
                  <a:solidFill>
                    <a:srgbClr val="000000"/>
                  </a:solidFill>
                </a:uFill>
                <a:latin typeface="Helvetica Light"/>
                <a:ea typeface="Helvetica Light"/>
                <a:cs typeface="Helvetica Light"/>
                <a:sym typeface="Helvetica Light"/>
              </a:defRPr>
            </a:pPr>
            <a:r>
              <a:rPr lang="en-US" sz="2400" b="1" dirty="0" err="1">
                <a:solidFill>
                  <a:schemeClr val="bg1"/>
                </a:solidFill>
                <a:uFill>
                  <a:solidFill>
                    <a:srgbClr val="275D90"/>
                  </a:solidFill>
                </a:uFill>
                <a:latin typeface="Georgia"/>
                <a:ea typeface="Georgia"/>
                <a:cs typeface="Georgia"/>
                <a:sym typeface="Georgia"/>
              </a:rPr>
              <a:t>Mindmap</a:t>
            </a:r>
            <a:r>
              <a:rPr lang="en-US" sz="2400" b="1" dirty="0">
                <a:solidFill>
                  <a:schemeClr val="bg1"/>
                </a:solidFill>
                <a:uFill>
                  <a:solidFill>
                    <a:srgbClr val="275D90"/>
                  </a:solidFill>
                </a:uFill>
                <a:latin typeface="Georgia"/>
                <a:ea typeface="Georgia"/>
                <a:cs typeface="Georgia"/>
                <a:sym typeface="Georgia"/>
              </a:rPr>
              <a:t>: 3 interleaved components</a:t>
            </a:r>
            <a:endParaRPr lang="en-US" sz="2400" b="1" dirty="0">
              <a:solidFill>
                <a:schemeClr val="bg1"/>
              </a:solidFill>
              <a:latin typeface="Georgia" panose="02040502050405020303" pitchFamily="18" charset="0"/>
            </a:endParaRPr>
          </a:p>
        </p:txBody>
      </p:sp>
      <p:pic>
        <p:nvPicPr>
          <p:cNvPr id="5" name="Content Placeholder 4" descr="Logo&#10;&#10;Description automatically generated">
            <a:extLst>
              <a:ext uri="{FF2B5EF4-FFF2-40B4-BE49-F238E27FC236}">
                <a16:creationId xmlns:a16="http://schemas.microsoft.com/office/drawing/2014/main" id="{6945BC92-5468-5393-4F5C-A6226CAD20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453694" y="357167"/>
            <a:ext cx="1438983" cy="543289"/>
          </a:xfrm>
          <a:prstGeom prst="rect">
            <a:avLst/>
          </a:prstGeom>
          <a:noFill/>
          <a:ln w="9525">
            <a:noFill/>
            <a:miter lim="800000"/>
            <a:headEnd/>
            <a:tailEnd/>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Image" descr="Image"/>
          <p:cNvPicPr>
            <a:picLocks noChangeAspect="1"/>
          </p:cNvPicPr>
          <p:nvPr/>
        </p:nvPicPr>
        <p:blipFill>
          <a:blip r:embed="rId2"/>
          <a:stretch>
            <a:fillRect/>
          </a:stretch>
        </p:blipFill>
        <p:spPr>
          <a:xfrm>
            <a:off x="122528" y="112334"/>
            <a:ext cx="4531140" cy="3619884"/>
          </a:xfrm>
          <a:prstGeom prst="rect">
            <a:avLst/>
          </a:prstGeom>
          <a:ln w="12700">
            <a:miter lim="400000"/>
          </a:ln>
        </p:spPr>
      </p:pic>
      <p:pic>
        <p:nvPicPr>
          <p:cNvPr id="440" name="Image" descr="Image"/>
          <p:cNvPicPr>
            <a:picLocks noChangeAspect="1"/>
          </p:cNvPicPr>
          <p:nvPr/>
        </p:nvPicPr>
        <p:blipFill>
          <a:blip r:embed="rId3"/>
          <a:stretch>
            <a:fillRect/>
          </a:stretch>
        </p:blipFill>
        <p:spPr>
          <a:xfrm>
            <a:off x="160198" y="3802324"/>
            <a:ext cx="8531535" cy="3055561"/>
          </a:xfrm>
          <a:prstGeom prst="rect">
            <a:avLst/>
          </a:prstGeom>
          <a:ln w="12700">
            <a:miter lim="400000"/>
          </a:ln>
        </p:spPr>
      </p:pic>
      <p:pic>
        <p:nvPicPr>
          <p:cNvPr id="441" name="thumb_large_1024.jpg" descr="thumb_large_1024.jpg"/>
          <p:cNvPicPr>
            <a:picLocks noChangeAspect="1"/>
          </p:cNvPicPr>
          <p:nvPr/>
        </p:nvPicPr>
        <p:blipFill>
          <a:blip r:embed="rId4"/>
          <a:stretch>
            <a:fillRect/>
          </a:stretch>
        </p:blipFill>
        <p:spPr>
          <a:xfrm>
            <a:off x="4679946" y="308131"/>
            <a:ext cx="4179226" cy="322829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Image" descr="Image"/>
          <p:cNvPicPr>
            <a:picLocks noChangeAspect="1"/>
          </p:cNvPicPr>
          <p:nvPr/>
        </p:nvPicPr>
        <p:blipFill>
          <a:blip r:embed="rId2"/>
          <a:stretch>
            <a:fillRect/>
          </a:stretch>
        </p:blipFill>
        <p:spPr>
          <a:xfrm>
            <a:off x="289507" y="1359243"/>
            <a:ext cx="4519724" cy="4437671"/>
          </a:xfrm>
          <a:prstGeom prst="rect">
            <a:avLst/>
          </a:prstGeom>
          <a:ln w="12700">
            <a:miter lim="400000"/>
          </a:ln>
        </p:spPr>
      </p:pic>
      <p:pic>
        <p:nvPicPr>
          <p:cNvPr id="480" name="thumb_Mind Map Launch Web Res 149_1024.jpg" descr="thumb_Mind Map Launch Web Res 149_1024.jpg"/>
          <p:cNvPicPr>
            <a:picLocks noChangeAspect="1"/>
          </p:cNvPicPr>
          <p:nvPr/>
        </p:nvPicPr>
        <p:blipFill>
          <a:blip r:embed="rId3"/>
          <a:stretch>
            <a:fillRect/>
          </a:stretch>
        </p:blipFill>
        <p:spPr>
          <a:xfrm>
            <a:off x="1809104" y="105834"/>
            <a:ext cx="6469399" cy="2063668"/>
          </a:xfrm>
          <a:prstGeom prst="rect">
            <a:avLst/>
          </a:prstGeom>
          <a:ln w="12700">
            <a:miter lim="400000"/>
          </a:ln>
        </p:spPr>
      </p:pic>
      <p:pic>
        <p:nvPicPr>
          <p:cNvPr id="481" name="Image" descr="Image"/>
          <p:cNvPicPr>
            <a:picLocks noChangeAspect="1"/>
          </p:cNvPicPr>
          <p:nvPr/>
        </p:nvPicPr>
        <p:blipFill>
          <a:blip r:embed="rId4"/>
          <a:stretch>
            <a:fillRect/>
          </a:stretch>
        </p:blipFill>
        <p:spPr>
          <a:xfrm>
            <a:off x="5531770" y="2212982"/>
            <a:ext cx="3215160" cy="3548683"/>
          </a:xfrm>
          <a:prstGeom prst="rect">
            <a:avLst/>
          </a:prstGeom>
          <a:ln w="12700">
            <a:miter lim="400000"/>
          </a:ln>
        </p:spPr>
      </p:pic>
      <p:sp>
        <p:nvSpPr>
          <p:cNvPr id="482" name="Integrating mass &amp; social media: multiple channels with…"/>
          <p:cNvSpPr txBox="1">
            <a:spLocks noGrp="1"/>
          </p:cNvSpPr>
          <p:nvPr>
            <p:ph type="title"/>
          </p:nvPr>
        </p:nvSpPr>
        <p:spPr>
          <a:xfrm>
            <a:off x="296465" y="5903372"/>
            <a:ext cx="8551070" cy="825146"/>
          </a:xfrm>
          <a:prstGeom prst="rect">
            <a:avLst/>
          </a:prstGeom>
          <a:ln w="9525">
            <a:round/>
          </a:ln>
        </p:spPr>
        <p:txBody>
          <a:bodyPr/>
          <a:lstStyle/>
          <a:p>
            <a:pPr>
              <a:defRPr sz="2400" b="1"/>
            </a:pPr>
            <a:r>
              <a:t>Integrating mass &amp; social media: multiple channels with </a:t>
            </a:r>
          </a:p>
          <a:p>
            <a:pPr>
              <a:defRPr sz="2400" b="1"/>
            </a:pPr>
            <a:r>
              <a:t>clear call to action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7BD5E-6260-3E1C-DAB4-24945FECB8FA}"/>
              </a:ext>
            </a:extLst>
          </p:cNvPr>
          <p:cNvSpPr/>
          <p:nvPr/>
        </p:nvSpPr>
        <p:spPr>
          <a:xfrm>
            <a:off x="0" y="-106325"/>
            <a:ext cx="9144000" cy="1325526"/>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4" descr="Logo&#10;&#10;Description automatically generated">
            <a:extLst>
              <a:ext uri="{FF2B5EF4-FFF2-40B4-BE49-F238E27FC236}">
                <a16:creationId xmlns:a16="http://schemas.microsoft.com/office/drawing/2014/main" id="{3F96CC09-5D61-41E2-506D-06AF2B1928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262437" y="221315"/>
            <a:ext cx="1633913" cy="616885"/>
          </a:xfrm>
          <a:prstGeom prst="rect">
            <a:avLst/>
          </a:prstGeom>
          <a:noFill/>
          <a:ln w="9525">
            <a:noFill/>
            <a:miter lim="800000"/>
            <a:headEnd/>
            <a:tailEnd/>
          </a:ln>
        </p:spPr>
      </p:pic>
      <p:sp>
        <p:nvSpPr>
          <p:cNvPr id="5" name="Title 1">
            <a:extLst>
              <a:ext uri="{FF2B5EF4-FFF2-40B4-BE49-F238E27FC236}">
                <a16:creationId xmlns:a16="http://schemas.microsoft.com/office/drawing/2014/main" id="{6EB231A3-DAE4-50AA-8CF5-A97573777BDA}"/>
              </a:ext>
            </a:extLst>
          </p:cNvPr>
          <p:cNvSpPr txBox="1">
            <a:spLocks/>
          </p:cNvSpPr>
          <p:nvPr/>
        </p:nvSpPr>
        <p:spPr>
          <a:xfrm>
            <a:off x="538163" y="99238"/>
            <a:ext cx="8135937"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marL="390227" marR="28574" indent="-361652" algn="ctr" defTabSz="457200" latinLnBrk="0">
              <a:lnSpc>
                <a:spcPct val="90000"/>
              </a:lnSpc>
              <a:spcBef>
                <a:spcPts val="500"/>
              </a:spcBef>
              <a:spcAft>
                <a:spcPts val="0"/>
              </a:spcAft>
              <a:buClr>
                <a:srgbClr val="000000"/>
              </a:buClr>
              <a:buSzTx/>
              <a:buFont typeface="Georgia"/>
              <a:buNone/>
              <a:tabLst/>
              <a:defRPr sz="2200" b="0" i="0" u="none" strike="noStrike" cap="none" spc="0" baseline="0">
                <a:solidFill>
                  <a:srgbClr val="000000"/>
                </a:solidFill>
                <a:uFill>
                  <a:solidFill>
                    <a:srgbClr val="000000"/>
                  </a:solidFill>
                </a:uFill>
                <a:latin typeface="Georgia"/>
                <a:ea typeface="Georgia"/>
                <a:cs typeface="Georgia"/>
                <a:sym typeface="Georgia"/>
              </a:defRPr>
            </a:lvl1pPr>
            <a:lvl2pPr marL="40639" marR="40639" indent="2286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2pPr>
            <a:lvl3pPr marL="40639" marR="40639" indent="4572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3pPr>
            <a:lvl4pPr marL="40639" marR="40639" indent="6858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4pPr>
            <a:lvl5pPr marL="40639" marR="40639" indent="9144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5pPr>
            <a:lvl6pPr marL="40639" marR="40639" indent="11430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6pPr>
            <a:lvl7pPr marL="40639" marR="40639" indent="13716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7pPr>
            <a:lvl8pPr marL="40639" marR="40639" indent="16002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8pPr>
            <a:lvl9pPr marL="40639" marR="40639" indent="18288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9pPr>
          </a:lstStyle>
          <a:p>
            <a:pPr algn="l" hangingPunct="1"/>
            <a:r>
              <a:rPr lang="en-US" b="1" dirty="0">
                <a:solidFill>
                  <a:schemeClr val="bg1"/>
                </a:solidFill>
                <a:latin typeface="Georgia" panose="02040502050405020303" pitchFamily="18" charset="0"/>
              </a:rPr>
              <a:t>Outline</a:t>
            </a:r>
          </a:p>
        </p:txBody>
      </p:sp>
      <p:sp>
        <p:nvSpPr>
          <p:cNvPr id="10" name="Content Placeholder 2">
            <a:extLst>
              <a:ext uri="{FF2B5EF4-FFF2-40B4-BE49-F238E27FC236}">
                <a16:creationId xmlns:a16="http://schemas.microsoft.com/office/drawing/2014/main" id="{09B69598-5ABF-B337-7B0B-F5532F41B0A8}"/>
              </a:ext>
            </a:extLst>
          </p:cNvPr>
          <p:cNvSpPr txBox="1">
            <a:spLocks/>
          </p:cNvSpPr>
          <p:nvPr/>
        </p:nvSpPr>
        <p:spPr>
          <a:xfrm>
            <a:off x="253999" y="1786374"/>
            <a:ext cx="8642351" cy="4062883"/>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marL="330200" marR="0" indent="-330200" algn="l" defTabSz="410765" latinLnBrk="0">
              <a:lnSpc>
                <a:spcPct val="100000"/>
              </a:lnSpc>
              <a:spcBef>
                <a:spcPts val="2900"/>
              </a:spcBef>
              <a:spcAft>
                <a:spcPts val="0"/>
              </a:spcAft>
              <a:buClr>
                <a:srgbClr val="5C86B9"/>
              </a:buClr>
              <a:buSzPct val="70000"/>
              <a:buFont typeface="Zapf Dingbats"/>
              <a:buChar char="✤"/>
              <a:tabLst/>
              <a:defRPr sz="2600" b="0" i="0" u="none" strike="noStrike" cap="none" spc="0" baseline="0">
                <a:solidFill>
                  <a:srgbClr val="000000"/>
                </a:solidFill>
                <a:uFillTx/>
                <a:latin typeface="Palatino"/>
                <a:ea typeface="Palatino"/>
                <a:cs typeface="Palatino"/>
                <a:sym typeface="Palatino"/>
              </a:defRPr>
            </a:lvl1pPr>
            <a:lvl2pPr marL="711200" marR="0" indent="-330200" algn="l" defTabSz="410765" latinLnBrk="0">
              <a:lnSpc>
                <a:spcPct val="100000"/>
              </a:lnSpc>
              <a:spcBef>
                <a:spcPts val="2900"/>
              </a:spcBef>
              <a:spcAft>
                <a:spcPts val="0"/>
              </a:spcAft>
              <a:buClr>
                <a:srgbClr val="5C86B9"/>
              </a:buClr>
              <a:buSzPct val="70000"/>
              <a:buFont typeface="Zapf Dingbats"/>
              <a:buChar char="✤"/>
              <a:tabLst/>
              <a:defRPr sz="2600" b="0" i="0" u="none" strike="noStrike" cap="none" spc="0" baseline="0">
                <a:solidFill>
                  <a:srgbClr val="000000"/>
                </a:solidFill>
                <a:uFillTx/>
                <a:latin typeface="Palatino"/>
                <a:ea typeface="Palatino"/>
                <a:cs typeface="Palatino"/>
                <a:sym typeface="Palatino"/>
              </a:defRPr>
            </a:lvl2pPr>
            <a:lvl3pPr marL="1092200" marR="0" indent="-330200" algn="l" defTabSz="410765" latinLnBrk="0">
              <a:lnSpc>
                <a:spcPct val="100000"/>
              </a:lnSpc>
              <a:spcBef>
                <a:spcPts val="2900"/>
              </a:spcBef>
              <a:spcAft>
                <a:spcPts val="0"/>
              </a:spcAft>
              <a:buClr>
                <a:srgbClr val="5C86B9"/>
              </a:buClr>
              <a:buSzPct val="70000"/>
              <a:buFont typeface="Zapf Dingbats"/>
              <a:buChar char="✤"/>
              <a:tabLst/>
              <a:defRPr sz="2600" b="0" i="0" u="none" strike="noStrike" cap="none" spc="0" baseline="0">
                <a:solidFill>
                  <a:srgbClr val="000000"/>
                </a:solidFill>
                <a:uFillTx/>
                <a:latin typeface="Palatino"/>
                <a:ea typeface="Palatino"/>
                <a:cs typeface="Palatino"/>
                <a:sym typeface="Palatino"/>
              </a:defRPr>
            </a:lvl3pPr>
            <a:lvl4pPr marL="1473200" marR="0" indent="-330200" algn="l" defTabSz="410765" latinLnBrk="0">
              <a:lnSpc>
                <a:spcPct val="100000"/>
              </a:lnSpc>
              <a:spcBef>
                <a:spcPts val="2900"/>
              </a:spcBef>
              <a:spcAft>
                <a:spcPts val="0"/>
              </a:spcAft>
              <a:buClr>
                <a:srgbClr val="5C86B9"/>
              </a:buClr>
              <a:buSzPct val="70000"/>
              <a:buFont typeface="Zapf Dingbats"/>
              <a:buChar char="✤"/>
              <a:tabLst/>
              <a:defRPr sz="2600" b="0" i="0" u="none" strike="noStrike" cap="none" spc="0" baseline="0">
                <a:solidFill>
                  <a:srgbClr val="000000"/>
                </a:solidFill>
                <a:uFillTx/>
                <a:latin typeface="Palatino"/>
                <a:ea typeface="Palatino"/>
                <a:cs typeface="Palatino"/>
                <a:sym typeface="Palatino"/>
              </a:defRPr>
            </a:lvl4pPr>
            <a:lvl5pPr marL="1854200" marR="0" indent="-330200" algn="l" defTabSz="410765" latinLnBrk="0">
              <a:lnSpc>
                <a:spcPct val="100000"/>
              </a:lnSpc>
              <a:spcBef>
                <a:spcPts val="2900"/>
              </a:spcBef>
              <a:spcAft>
                <a:spcPts val="0"/>
              </a:spcAft>
              <a:buClr>
                <a:srgbClr val="5C86B9"/>
              </a:buClr>
              <a:buSzPct val="70000"/>
              <a:buFont typeface="Zapf Dingbats"/>
              <a:buChar char="✤"/>
              <a:tabLst/>
              <a:defRPr sz="2600" b="0" i="0" u="none" strike="noStrike" cap="none" spc="0" baseline="0">
                <a:solidFill>
                  <a:srgbClr val="000000"/>
                </a:solidFill>
                <a:uFillTx/>
                <a:latin typeface="Palatino"/>
                <a:ea typeface="Palatino"/>
                <a:cs typeface="Palatino"/>
                <a:sym typeface="Palatino"/>
              </a:defRPr>
            </a:lvl5pPr>
            <a:lvl6pPr marL="2235200" marR="40639" indent="-36576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6pPr>
            <a:lvl7pPr marL="2235200" marR="40639" indent="-36576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7pPr>
            <a:lvl8pPr marL="2235200" marR="40639" indent="-36576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8pPr>
            <a:lvl9pPr marL="2235200" marR="40639" indent="-365760" algn="l" defTabSz="45720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Helvetica"/>
                <a:ea typeface="Helvetica"/>
                <a:cs typeface="Helvetica"/>
                <a:sym typeface="Helvetica"/>
              </a:defRPr>
            </a:lvl9pPr>
          </a:lstStyle>
          <a:p>
            <a:pPr marL="914400" lvl="2" indent="0" hangingPunct="1">
              <a:buFont typeface="Zapf Dingbats"/>
              <a:buNone/>
            </a:pPr>
            <a:endParaRPr lang="en-US" dirty="0"/>
          </a:p>
          <a:p>
            <a:pPr marL="342900" indent="-342900" hangingPunct="1">
              <a:lnSpc>
                <a:spcPct val="200000"/>
              </a:lnSpc>
              <a:spcBef>
                <a:spcPts val="0"/>
              </a:spcBef>
              <a:buClrTx/>
              <a:buFont typeface="+mj-lt"/>
              <a:buAutoNum type="arabicPeriod"/>
            </a:pPr>
            <a:r>
              <a:rPr lang="en-US" sz="1800" dirty="0">
                <a:latin typeface="YaleNew" panose="02000602050000020003" pitchFamily="50" charset="0"/>
                <a:ea typeface="Calibri" panose="020F0502020204030204" pitchFamily="34" charset="0"/>
                <a:cs typeface="Times New Roman" panose="02020603050405020304" pitchFamily="18" charset="0"/>
              </a:rPr>
              <a:t>Rationale &amp; Evidence for Early Intervention Services</a:t>
            </a:r>
          </a:p>
          <a:p>
            <a:pPr marL="342900" indent="-342900" hangingPunct="1">
              <a:lnSpc>
                <a:spcPct val="200000"/>
              </a:lnSpc>
              <a:spcBef>
                <a:spcPts val="0"/>
              </a:spcBef>
              <a:buClrTx/>
              <a:buFont typeface="+mj-lt"/>
              <a:buAutoNum type="arabicPeriod"/>
            </a:pPr>
            <a:r>
              <a:rPr lang="en-US" sz="1800" dirty="0">
                <a:latin typeface="YaleNew" panose="02000602050000020003" pitchFamily="50" charset="0"/>
                <a:ea typeface="Calibri" panose="020F0502020204030204" pitchFamily="34" charset="0"/>
                <a:cs typeface="Times New Roman" panose="02020603050405020304" pitchFamily="18" charset="0"/>
              </a:rPr>
              <a:t>Addressing unmet need in Connecticut: a statewide Learning Health System</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hangingPunct="1">
              <a:lnSpc>
                <a:spcPct val="107000"/>
              </a:lnSpc>
              <a:spcBef>
                <a:spcPts val="0"/>
              </a:spcBef>
              <a:buFont typeface="+mj-lt"/>
              <a:buAutoNum type="arabicPeriod"/>
            </a:pPr>
            <a:endParaRPr lang="en-US"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Image" descr="Image"/>
          <p:cNvPicPr>
            <a:picLocks noChangeAspect="1"/>
          </p:cNvPicPr>
          <p:nvPr/>
        </p:nvPicPr>
        <p:blipFill>
          <a:blip r:embed="rId2"/>
          <a:stretch>
            <a:fillRect/>
          </a:stretch>
        </p:blipFill>
        <p:spPr>
          <a:xfrm>
            <a:off x="0" y="28575"/>
            <a:ext cx="9144000" cy="6858001"/>
          </a:xfrm>
          <a:prstGeom prst="rect">
            <a:avLst/>
          </a:prstGeom>
          <a:ln w="12700">
            <a:miter lim="400000"/>
          </a:ln>
        </p:spPr>
      </p:pic>
      <p:pic>
        <p:nvPicPr>
          <p:cNvPr id="485" name="image18.png" descr="image18.png"/>
          <p:cNvPicPr>
            <a:picLocks noChangeAspect="1"/>
          </p:cNvPicPr>
          <p:nvPr/>
        </p:nvPicPr>
        <p:blipFill>
          <a:blip r:embed="rId3"/>
          <a:stretch>
            <a:fillRect/>
          </a:stretch>
        </p:blipFill>
        <p:spPr>
          <a:xfrm>
            <a:off x="3427781" y="5298135"/>
            <a:ext cx="2288438" cy="354597"/>
          </a:xfrm>
          <a:prstGeom prst="rect">
            <a:avLst/>
          </a:prstGeom>
          <a:ln w="12700">
            <a:miter lim="400000"/>
          </a:ln>
        </p:spPr>
      </p:pic>
      <p:pic>
        <p:nvPicPr>
          <p:cNvPr id="486" name="Image" descr="Image"/>
          <p:cNvPicPr>
            <a:picLocks noChangeAspect="1"/>
          </p:cNvPicPr>
          <p:nvPr/>
        </p:nvPicPr>
        <p:blipFill>
          <a:blip r:embed="rId4">
            <a:alphaModFix amt="18807"/>
          </a:blip>
          <a:stretch>
            <a:fillRect/>
          </a:stretch>
        </p:blipFill>
        <p:spPr>
          <a:xfrm>
            <a:off x="2017315" y="868370"/>
            <a:ext cx="5109466" cy="5627123"/>
          </a:xfrm>
          <a:prstGeom prst="rect">
            <a:avLst/>
          </a:prstGeom>
          <a:ln w="12700">
            <a:miter lim="400000"/>
          </a:ln>
        </p:spPr>
      </p:pic>
      <p:pic>
        <p:nvPicPr>
          <p:cNvPr id="487" name="image19.png" descr="image19.png"/>
          <p:cNvPicPr>
            <a:picLocks noChangeAspect="1"/>
          </p:cNvPicPr>
          <p:nvPr/>
        </p:nvPicPr>
        <p:blipFill>
          <a:blip r:embed="rId5"/>
          <a:stretch>
            <a:fillRect/>
          </a:stretch>
        </p:blipFill>
        <p:spPr>
          <a:xfrm>
            <a:off x="3803182" y="4205492"/>
            <a:ext cx="1544713" cy="384920"/>
          </a:xfrm>
          <a:prstGeom prst="rect">
            <a:avLst/>
          </a:prstGeom>
          <a:ln w="12700">
            <a:miter lim="400000"/>
          </a:ln>
        </p:spPr>
      </p:pic>
      <p:sp>
        <p:nvSpPr>
          <p:cNvPr id="488" name="Rectangle"/>
          <p:cNvSpPr/>
          <p:nvPr/>
        </p:nvSpPr>
        <p:spPr>
          <a:xfrm>
            <a:off x="3426011" y="4853678"/>
            <a:ext cx="2288438" cy="72381"/>
          </a:xfrm>
          <a:prstGeom prst="rect">
            <a:avLst/>
          </a:prstGeom>
          <a:solidFill>
            <a:srgbClr val="FFFFFF">
              <a:alpha val="26281"/>
            </a:srgbClr>
          </a:solidFill>
          <a:ln w="12700">
            <a:miter lim="400000"/>
          </a:ln>
        </p:spPr>
        <p:txBody>
          <a:bodyPr lIns="45719" rIns="45719" anchor="ctr"/>
          <a:lstStyle/>
          <a:p>
            <a:pPr>
              <a:defRPr sz="2400">
                <a:solidFill>
                  <a:srgbClr val="FFFFFF"/>
                </a:solidFill>
                <a:latin typeface="News Gothic MT"/>
                <a:ea typeface="News Gothic MT"/>
                <a:cs typeface="News Gothic MT"/>
                <a:sym typeface="News Gothic MT"/>
              </a:defRPr>
            </a:pPr>
            <a:endParaRPr/>
          </a:p>
        </p:txBody>
      </p:sp>
      <p:sp>
        <p:nvSpPr>
          <p:cNvPr id="489" name="Rectangle"/>
          <p:cNvSpPr/>
          <p:nvPr/>
        </p:nvSpPr>
        <p:spPr>
          <a:xfrm>
            <a:off x="3429551" y="4746104"/>
            <a:ext cx="2288438" cy="34813"/>
          </a:xfrm>
          <a:prstGeom prst="rect">
            <a:avLst/>
          </a:prstGeom>
          <a:solidFill>
            <a:srgbClr val="FFFFFF">
              <a:alpha val="13600"/>
            </a:srgbClr>
          </a:solidFill>
          <a:ln w="12700">
            <a:miter lim="400000"/>
          </a:ln>
        </p:spPr>
        <p:txBody>
          <a:bodyPr lIns="45719" rIns="45719" anchor="ctr"/>
          <a:lstStyle/>
          <a:p>
            <a:pPr>
              <a:defRPr sz="2400">
                <a:solidFill>
                  <a:srgbClr val="FFFFFF"/>
                </a:solidFill>
                <a:latin typeface="News Gothic MT"/>
                <a:ea typeface="News Gothic MT"/>
                <a:cs typeface="News Gothic MT"/>
                <a:sym typeface="News Gothic MT"/>
              </a:defRPr>
            </a:pPr>
            <a:endParaRPr/>
          </a:p>
        </p:txBody>
      </p:sp>
      <p:sp>
        <p:nvSpPr>
          <p:cNvPr id="490" name="Rectangle"/>
          <p:cNvSpPr/>
          <p:nvPr/>
        </p:nvSpPr>
        <p:spPr>
          <a:xfrm>
            <a:off x="3426011" y="5019816"/>
            <a:ext cx="2288438" cy="122627"/>
          </a:xfrm>
          <a:prstGeom prst="rect">
            <a:avLst/>
          </a:prstGeom>
          <a:solidFill>
            <a:srgbClr val="FFFFFF">
              <a:alpha val="60686"/>
            </a:srgbClr>
          </a:solidFill>
          <a:ln w="12700">
            <a:miter lim="400000"/>
          </a:ln>
        </p:spPr>
        <p:txBody>
          <a:bodyPr lIns="45719" rIns="45719" anchor="ctr"/>
          <a:lstStyle/>
          <a:p>
            <a:pPr>
              <a:defRPr sz="2400">
                <a:solidFill>
                  <a:srgbClr val="FFFFFF"/>
                </a:solidFill>
                <a:latin typeface="News Gothic MT"/>
                <a:ea typeface="News Gothic MT"/>
                <a:cs typeface="News Gothic MT"/>
                <a:sym typeface="News Gothic MT"/>
              </a:defRPr>
            </a:pPr>
            <a:endParaRPr/>
          </a:p>
        </p:txBody>
      </p:sp>
      <p:sp>
        <p:nvSpPr>
          <p:cNvPr id="491" name="Mental Health…"/>
          <p:cNvSpPr txBox="1"/>
          <p:nvPr/>
        </p:nvSpPr>
        <p:spPr>
          <a:xfrm>
            <a:off x="7718225" y="3089672"/>
            <a:ext cx="1029892" cy="391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p>
            <a:pPr defTabSz="377889">
              <a:lnSpc>
                <a:spcPct val="120000"/>
              </a:lnSpc>
              <a:spcBef>
                <a:spcPts val="1600"/>
              </a:spcBef>
              <a:defRPr>
                <a:solidFill>
                  <a:srgbClr val="FFFFFF"/>
                </a:solidFill>
                <a:latin typeface="Tahoma"/>
                <a:ea typeface="Tahoma"/>
                <a:cs typeface="Tahoma"/>
                <a:sym typeface="Tahoma"/>
              </a:defRPr>
            </a:pPr>
            <a:r>
              <a:t>Mental Health</a:t>
            </a:r>
          </a:p>
          <a:p>
            <a:pPr defTabSz="377889">
              <a:lnSpc>
                <a:spcPct val="120000"/>
              </a:lnSpc>
              <a:defRPr>
                <a:solidFill>
                  <a:srgbClr val="FFFFFF"/>
                </a:solidFill>
                <a:latin typeface="Tahoma"/>
                <a:ea typeface="Tahoma"/>
                <a:cs typeface="Tahoma"/>
                <a:sym typeface="Tahoma"/>
              </a:defRPr>
            </a:pPr>
            <a:r>
              <a:t>Services</a:t>
            </a:r>
          </a:p>
        </p:txBody>
      </p:sp>
      <p:sp>
        <p:nvSpPr>
          <p:cNvPr id="492" name="Public…"/>
          <p:cNvSpPr txBox="1"/>
          <p:nvPr/>
        </p:nvSpPr>
        <p:spPr>
          <a:xfrm>
            <a:off x="1499389" y="2027039"/>
            <a:ext cx="1292628"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p>
            <a:pPr>
              <a:lnSpc>
                <a:spcPct val="120000"/>
              </a:lnSpc>
              <a:spcBef>
                <a:spcPts val="1700"/>
              </a:spcBef>
              <a:defRPr sz="1300">
                <a:solidFill>
                  <a:srgbClr val="FFFFFF"/>
                </a:solidFill>
                <a:latin typeface="Tahoma"/>
                <a:ea typeface="Tahoma"/>
                <a:cs typeface="Tahoma"/>
                <a:sym typeface="Tahoma"/>
              </a:defRPr>
            </a:pPr>
            <a:r>
              <a:t>Public</a:t>
            </a:r>
          </a:p>
          <a:p>
            <a:pPr>
              <a:lnSpc>
                <a:spcPct val="120000"/>
              </a:lnSpc>
              <a:defRPr sz="1300">
                <a:solidFill>
                  <a:srgbClr val="FFFFFF"/>
                </a:solidFill>
                <a:latin typeface="Tahoma"/>
                <a:ea typeface="Tahoma"/>
                <a:cs typeface="Tahoma"/>
                <a:sym typeface="Tahoma"/>
              </a:defRPr>
            </a:pPr>
            <a:r>
              <a:t>Charity/Clergy</a:t>
            </a:r>
          </a:p>
        </p:txBody>
      </p:sp>
      <p:sp>
        <p:nvSpPr>
          <p:cNvPr id="493" name="Primary Care…"/>
          <p:cNvSpPr txBox="1"/>
          <p:nvPr/>
        </p:nvSpPr>
        <p:spPr>
          <a:xfrm>
            <a:off x="6363491" y="1973460"/>
            <a:ext cx="129262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p>
            <a:pPr>
              <a:lnSpc>
                <a:spcPct val="120000"/>
              </a:lnSpc>
              <a:spcBef>
                <a:spcPts val="1700"/>
              </a:spcBef>
              <a:defRPr sz="1300">
                <a:solidFill>
                  <a:srgbClr val="FFFFFF"/>
                </a:solidFill>
                <a:latin typeface="Tahoma"/>
                <a:ea typeface="Tahoma"/>
                <a:cs typeface="Tahoma"/>
                <a:sym typeface="Tahoma"/>
              </a:defRPr>
            </a:pPr>
            <a:r>
              <a:t>Primary Care</a:t>
            </a:r>
          </a:p>
          <a:p>
            <a:pPr>
              <a:lnSpc>
                <a:spcPct val="120000"/>
              </a:lnSpc>
              <a:defRPr sz="1300">
                <a:solidFill>
                  <a:srgbClr val="FFFFFF"/>
                </a:solidFill>
                <a:latin typeface="Tahoma"/>
                <a:ea typeface="Tahoma"/>
                <a:cs typeface="Tahoma"/>
                <a:sym typeface="Tahoma"/>
              </a:defRPr>
            </a:pPr>
            <a:r>
              <a:t>Hospital</a:t>
            </a:r>
          </a:p>
        </p:txBody>
      </p:sp>
      <p:sp>
        <p:nvSpPr>
          <p:cNvPr id="494" name="Social…"/>
          <p:cNvSpPr txBox="1"/>
          <p:nvPr/>
        </p:nvSpPr>
        <p:spPr>
          <a:xfrm>
            <a:off x="4907953" y="1366241"/>
            <a:ext cx="1292627" cy="447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p>
            <a:pPr>
              <a:lnSpc>
                <a:spcPct val="120000"/>
              </a:lnSpc>
              <a:spcBef>
                <a:spcPts val="1700"/>
              </a:spcBef>
              <a:defRPr sz="1300">
                <a:solidFill>
                  <a:srgbClr val="FFFFFF"/>
                </a:solidFill>
                <a:latin typeface="Tahoma"/>
                <a:ea typeface="Tahoma"/>
                <a:cs typeface="Tahoma"/>
                <a:sym typeface="Tahoma"/>
              </a:defRPr>
            </a:pPr>
            <a:r>
              <a:t>Social</a:t>
            </a:r>
          </a:p>
          <a:p>
            <a:pPr>
              <a:lnSpc>
                <a:spcPct val="120000"/>
              </a:lnSpc>
              <a:defRPr sz="1300">
                <a:solidFill>
                  <a:srgbClr val="FFFFFF"/>
                </a:solidFill>
                <a:latin typeface="Tahoma"/>
                <a:ea typeface="Tahoma"/>
                <a:cs typeface="Tahoma"/>
                <a:sym typeface="Tahoma"/>
              </a:defRPr>
            </a:pPr>
            <a:r>
              <a:t>Services</a:t>
            </a:r>
          </a:p>
        </p:txBody>
      </p:sp>
      <p:sp>
        <p:nvSpPr>
          <p:cNvPr id="495" name="Judicial…"/>
          <p:cNvSpPr txBox="1"/>
          <p:nvPr/>
        </p:nvSpPr>
        <p:spPr>
          <a:xfrm>
            <a:off x="3202382" y="1366241"/>
            <a:ext cx="1292627" cy="447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p>
            <a:pPr>
              <a:lnSpc>
                <a:spcPct val="120000"/>
              </a:lnSpc>
              <a:spcBef>
                <a:spcPts val="1700"/>
              </a:spcBef>
              <a:defRPr sz="1300">
                <a:solidFill>
                  <a:srgbClr val="FFFFFF"/>
                </a:solidFill>
                <a:latin typeface="Tahoma"/>
                <a:ea typeface="Tahoma"/>
                <a:cs typeface="Tahoma"/>
                <a:sym typeface="Tahoma"/>
              </a:defRPr>
            </a:pPr>
            <a:r>
              <a:t>Judicial</a:t>
            </a:r>
          </a:p>
          <a:p>
            <a:pPr>
              <a:lnSpc>
                <a:spcPct val="120000"/>
              </a:lnSpc>
              <a:defRPr sz="1300">
                <a:solidFill>
                  <a:srgbClr val="FFFFFF"/>
                </a:solidFill>
                <a:latin typeface="Tahoma"/>
                <a:ea typeface="Tahoma"/>
                <a:cs typeface="Tahoma"/>
                <a:sym typeface="Tahoma"/>
              </a:defRPr>
            </a:pPr>
            <a:r>
              <a:t>Police/Probation</a:t>
            </a:r>
          </a:p>
        </p:txBody>
      </p:sp>
      <p:sp>
        <p:nvSpPr>
          <p:cNvPr id="496" name="Consumer/…"/>
          <p:cNvSpPr txBox="1"/>
          <p:nvPr/>
        </p:nvSpPr>
        <p:spPr>
          <a:xfrm>
            <a:off x="467320" y="4054078"/>
            <a:ext cx="1029892"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p>
            <a:pPr>
              <a:lnSpc>
                <a:spcPct val="120000"/>
              </a:lnSpc>
              <a:spcBef>
                <a:spcPts val="1700"/>
              </a:spcBef>
              <a:defRPr sz="1300">
                <a:solidFill>
                  <a:srgbClr val="FFFFFF"/>
                </a:solidFill>
                <a:latin typeface="Tahoma"/>
                <a:ea typeface="Tahoma"/>
                <a:cs typeface="Tahoma"/>
                <a:sym typeface="Tahoma"/>
              </a:defRPr>
            </a:pPr>
            <a:r>
              <a:t>Consumer/</a:t>
            </a:r>
          </a:p>
          <a:p>
            <a:pPr>
              <a:lnSpc>
                <a:spcPct val="120000"/>
              </a:lnSpc>
              <a:defRPr sz="1300">
                <a:solidFill>
                  <a:srgbClr val="FFFFFF"/>
                </a:solidFill>
                <a:latin typeface="Tahoma"/>
                <a:ea typeface="Tahoma"/>
                <a:cs typeface="Tahoma"/>
                <a:sym typeface="Tahoma"/>
              </a:defRPr>
            </a:pPr>
            <a:r>
              <a:t>Youth/Orgs.</a:t>
            </a:r>
          </a:p>
        </p:txBody>
      </p:sp>
      <p:sp>
        <p:nvSpPr>
          <p:cNvPr id="497" name="Branches of…"/>
          <p:cNvSpPr txBox="1"/>
          <p:nvPr/>
        </p:nvSpPr>
        <p:spPr>
          <a:xfrm>
            <a:off x="7646789" y="4055864"/>
            <a:ext cx="1029892"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p>
            <a:pPr>
              <a:lnSpc>
                <a:spcPct val="120000"/>
              </a:lnSpc>
              <a:spcBef>
                <a:spcPts val="1700"/>
              </a:spcBef>
              <a:defRPr sz="1300">
                <a:solidFill>
                  <a:srgbClr val="FFFFFF"/>
                </a:solidFill>
                <a:latin typeface="Tahoma"/>
                <a:ea typeface="Tahoma"/>
                <a:cs typeface="Tahoma"/>
                <a:sym typeface="Tahoma"/>
              </a:defRPr>
            </a:pPr>
            <a:r>
              <a:t>Branches of</a:t>
            </a:r>
          </a:p>
          <a:p>
            <a:pPr>
              <a:lnSpc>
                <a:spcPct val="120000"/>
              </a:lnSpc>
              <a:defRPr sz="1300">
                <a:solidFill>
                  <a:srgbClr val="FFFFFF"/>
                </a:solidFill>
                <a:latin typeface="Tahoma"/>
                <a:ea typeface="Tahoma"/>
                <a:cs typeface="Tahoma"/>
                <a:sym typeface="Tahoma"/>
              </a:defRPr>
            </a:pPr>
            <a:r>
              <a:t>Government</a:t>
            </a:r>
          </a:p>
        </p:txBody>
      </p:sp>
      <p:grpSp>
        <p:nvGrpSpPr>
          <p:cNvPr id="506" name="Group"/>
          <p:cNvGrpSpPr/>
          <p:nvPr/>
        </p:nvGrpSpPr>
        <p:grpSpPr>
          <a:xfrm>
            <a:off x="1470158" y="1995090"/>
            <a:ext cx="6211813" cy="2346526"/>
            <a:chOff x="0" y="0"/>
            <a:chExt cx="6211812" cy="2346524"/>
          </a:xfrm>
        </p:grpSpPr>
        <p:sp>
          <p:nvSpPr>
            <p:cNvPr id="498" name="Line"/>
            <p:cNvSpPr/>
            <p:nvPr/>
          </p:nvSpPr>
          <p:spPr>
            <a:xfrm flipH="1" flipV="1">
              <a:off x="-1" y="1397271"/>
              <a:ext cx="2112396" cy="674226"/>
            </a:xfrm>
            <a:prstGeom prst="line">
              <a:avLst/>
            </a:prstGeom>
            <a:noFill/>
            <a:ln w="38100" cap="flat">
              <a:solidFill>
                <a:srgbClr val="F5D328"/>
              </a:solidFill>
              <a:prstDash val="solid"/>
              <a:miter lim="400000"/>
            </a:ln>
            <a:effectLst/>
          </p:spPr>
          <p:txBody>
            <a:bodyPr wrap="square" lIns="45719" tIns="45719" rIns="45719" bIns="45719" numCol="1" anchor="t">
              <a:noAutofit/>
            </a:bodyPr>
            <a:lstStyle/>
            <a:p>
              <a:pPr>
                <a:defRPr sz="1800">
                  <a:latin typeface="News Gothic MT"/>
                  <a:ea typeface="News Gothic MT"/>
                  <a:cs typeface="News Gothic MT"/>
                  <a:sym typeface="News Gothic MT"/>
                </a:defRPr>
              </a:pPr>
              <a:endParaRPr/>
            </a:p>
          </p:txBody>
        </p:sp>
        <p:sp>
          <p:nvSpPr>
            <p:cNvPr id="499" name="Line"/>
            <p:cNvSpPr/>
            <p:nvPr/>
          </p:nvSpPr>
          <p:spPr>
            <a:xfrm>
              <a:off x="4105502" y="2346524"/>
              <a:ext cx="1843363" cy="1"/>
            </a:xfrm>
            <a:prstGeom prst="line">
              <a:avLst/>
            </a:prstGeom>
            <a:noFill/>
            <a:ln w="38100" cap="flat">
              <a:solidFill>
                <a:srgbClr val="F5D328"/>
              </a:solidFill>
              <a:prstDash val="solid"/>
              <a:miter lim="400000"/>
            </a:ln>
            <a:effectLst/>
          </p:spPr>
          <p:txBody>
            <a:bodyPr wrap="square" lIns="45719" tIns="45719" rIns="45719" bIns="45719" numCol="1" anchor="t">
              <a:noAutofit/>
            </a:bodyPr>
            <a:lstStyle/>
            <a:p>
              <a:pPr>
                <a:defRPr sz="1800">
                  <a:latin typeface="News Gothic MT"/>
                  <a:ea typeface="News Gothic MT"/>
                  <a:cs typeface="News Gothic MT"/>
                  <a:sym typeface="News Gothic MT"/>
                </a:defRPr>
              </a:pPr>
              <a:endParaRPr/>
            </a:p>
          </p:txBody>
        </p:sp>
        <p:sp>
          <p:nvSpPr>
            <p:cNvPr id="500" name="Line"/>
            <p:cNvSpPr/>
            <p:nvPr/>
          </p:nvSpPr>
          <p:spPr>
            <a:xfrm flipV="1">
              <a:off x="3728333" y="656548"/>
              <a:ext cx="1322135" cy="1322135"/>
            </a:xfrm>
            <a:prstGeom prst="line">
              <a:avLst/>
            </a:prstGeom>
            <a:noFill/>
            <a:ln w="38100" cap="flat">
              <a:solidFill>
                <a:srgbClr val="F5D328"/>
              </a:solidFill>
              <a:prstDash val="solid"/>
              <a:miter lim="400000"/>
            </a:ln>
            <a:effectLst/>
          </p:spPr>
          <p:txBody>
            <a:bodyPr wrap="square" lIns="45719" tIns="45719" rIns="45719" bIns="45719" numCol="1" anchor="t">
              <a:noAutofit/>
            </a:bodyPr>
            <a:lstStyle/>
            <a:p>
              <a:pPr>
                <a:defRPr sz="1800">
                  <a:latin typeface="News Gothic MT"/>
                  <a:ea typeface="News Gothic MT"/>
                  <a:cs typeface="News Gothic MT"/>
                  <a:sym typeface="News Gothic MT"/>
                </a:defRPr>
              </a:pPr>
              <a:endParaRPr/>
            </a:p>
          </p:txBody>
        </p:sp>
        <p:sp>
          <p:nvSpPr>
            <p:cNvPr id="501" name="Line"/>
            <p:cNvSpPr/>
            <p:nvPr/>
          </p:nvSpPr>
          <p:spPr>
            <a:xfrm flipH="1" flipV="1">
              <a:off x="2527087" y="-1"/>
              <a:ext cx="377826" cy="1924229"/>
            </a:xfrm>
            <a:prstGeom prst="line">
              <a:avLst/>
            </a:prstGeom>
            <a:noFill/>
            <a:ln w="38100" cap="flat">
              <a:solidFill>
                <a:srgbClr val="F5D328"/>
              </a:solidFill>
              <a:prstDash val="solid"/>
              <a:miter lim="400000"/>
            </a:ln>
            <a:effectLst/>
          </p:spPr>
          <p:txBody>
            <a:bodyPr wrap="square" lIns="45719" tIns="45719" rIns="45719" bIns="45719" numCol="1" anchor="t">
              <a:noAutofit/>
            </a:bodyPr>
            <a:lstStyle/>
            <a:p>
              <a:pPr>
                <a:defRPr sz="1800">
                  <a:latin typeface="News Gothic MT"/>
                  <a:ea typeface="News Gothic MT"/>
                  <a:cs typeface="News Gothic MT"/>
                  <a:sym typeface="News Gothic MT"/>
                </a:defRPr>
              </a:pPr>
              <a:endParaRPr/>
            </a:p>
          </p:txBody>
        </p:sp>
        <p:sp>
          <p:nvSpPr>
            <p:cNvPr id="502" name="Line"/>
            <p:cNvSpPr/>
            <p:nvPr/>
          </p:nvSpPr>
          <p:spPr>
            <a:xfrm>
              <a:off x="258356" y="2337554"/>
              <a:ext cx="1843363" cy="1"/>
            </a:xfrm>
            <a:prstGeom prst="line">
              <a:avLst/>
            </a:prstGeom>
            <a:noFill/>
            <a:ln w="38100" cap="flat">
              <a:solidFill>
                <a:srgbClr val="F5D328"/>
              </a:solidFill>
              <a:prstDash val="solid"/>
              <a:miter lim="400000"/>
            </a:ln>
            <a:effectLst/>
          </p:spPr>
          <p:txBody>
            <a:bodyPr wrap="square" lIns="45719" tIns="45719" rIns="45719" bIns="45719" numCol="1" anchor="t">
              <a:noAutofit/>
            </a:bodyPr>
            <a:lstStyle/>
            <a:p>
              <a:pPr>
                <a:defRPr sz="1800">
                  <a:latin typeface="News Gothic MT"/>
                  <a:ea typeface="News Gothic MT"/>
                  <a:cs typeface="News Gothic MT"/>
                  <a:sym typeface="News Gothic MT"/>
                </a:defRPr>
              </a:pPr>
              <a:endParaRPr/>
            </a:p>
          </p:txBody>
        </p:sp>
        <p:sp>
          <p:nvSpPr>
            <p:cNvPr id="503" name="Line"/>
            <p:cNvSpPr/>
            <p:nvPr/>
          </p:nvSpPr>
          <p:spPr>
            <a:xfrm flipV="1">
              <a:off x="4099417" y="1397271"/>
              <a:ext cx="2112395" cy="674226"/>
            </a:xfrm>
            <a:prstGeom prst="line">
              <a:avLst/>
            </a:prstGeom>
            <a:noFill/>
            <a:ln w="38100" cap="flat">
              <a:solidFill>
                <a:srgbClr val="F5D328"/>
              </a:solidFill>
              <a:prstDash val="solid"/>
              <a:miter lim="400000"/>
            </a:ln>
            <a:effectLst/>
          </p:spPr>
          <p:txBody>
            <a:bodyPr wrap="square" lIns="45719" tIns="45719" rIns="45719" bIns="45719" numCol="1" anchor="t">
              <a:noAutofit/>
            </a:bodyPr>
            <a:lstStyle/>
            <a:p>
              <a:pPr>
                <a:defRPr sz="1800">
                  <a:latin typeface="News Gothic MT"/>
                  <a:ea typeface="News Gothic MT"/>
                  <a:cs typeface="News Gothic MT"/>
                  <a:sym typeface="News Gothic MT"/>
                </a:defRPr>
              </a:pPr>
              <a:endParaRPr/>
            </a:p>
          </p:txBody>
        </p:sp>
        <p:sp>
          <p:nvSpPr>
            <p:cNvPr id="504" name="Line"/>
            <p:cNvSpPr/>
            <p:nvPr/>
          </p:nvSpPr>
          <p:spPr>
            <a:xfrm flipH="1" flipV="1">
              <a:off x="1190197" y="624459"/>
              <a:ext cx="1322135" cy="1322135"/>
            </a:xfrm>
            <a:prstGeom prst="line">
              <a:avLst/>
            </a:prstGeom>
            <a:noFill/>
            <a:ln w="38100" cap="flat">
              <a:solidFill>
                <a:srgbClr val="F5D328"/>
              </a:solidFill>
              <a:prstDash val="solid"/>
              <a:miter lim="400000"/>
            </a:ln>
            <a:effectLst/>
          </p:spPr>
          <p:txBody>
            <a:bodyPr wrap="square" lIns="45719" tIns="45719" rIns="45719" bIns="45719" numCol="1" anchor="t">
              <a:noAutofit/>
            </a:bodyPr>
            <a:lstStyle/>
            <a:p>
              <a:pPr>
                <a:defRPr sz="1800">
                  <a:latin typeface="News Gothic MT"/>
                  <a:ea typeface="News Gothic MT"/>
                  <a:cs typeface="News Gothic MT"/>
                  <a:sym typeface="News Gothic MT"/>
                </a:defRPr>
              </a:pPr>
              <a:endParaRPr/>
            </a:p>
          </p:txBody>
        </p:sp>
        <p:sp>
          <p:nvSpPr>
            <p:cNvPr id="505" name="Line"/>
            <p:cNvSpPr/>
            <p:nvPr/>
          </p:nvSpPr>
          <p:spPr>
            <a:xfrm flipV="1">
              <a:off x="3331602" y="20327"/>
              <a:ext cx="377826" cy="1924228"/>
            </a:xfrm>
            <a:prstGeom prst="line">
              <a:avLst/>
            </a:prstGeom>
            <a:noFill/>
            <a:ln w="38100" cap="flat">
              <a:solidFill>
                <a:srgbClr val="F5D328"/>
              </a:solidFill>
              <a:prstDash val="solid"/>
              <a:miter lim="400000"/>
            </a:ln>
            <a:effectLst/>
          </p:spPr>
          <p:txBody>
            <a:bodyPr wrap="square" lIns="45719" tIns="45719" rIns="45719" bIns="45719" numCol="1" anchor="t">
              <a:noAutofit/>
            </a:bodyPr>
            <a:lstStyle/>
            <a:p>
              <a:pPr>
                <a:defRPr sz="1800">
                  <a:latin typeface="News Gothic MT"/>
                  <a:ea typeface="News Gothic MT"/>
                  <a:cs typeface="News Gothic MT"/>
                  <a:sym typeface="News Gothic MT"/>
                </a:defRPr>
              </a:pPr>
              <a:endParaRPr/>
            </a:p>
          </p:txBody>
        </p:sp>
      </p:grpSp>
      <p:sp>
        <p:nvSpPr>
          <p:cNvPr id="507" name="Education"/>
          <p:cNvSpPr txBox="1"/>
          <p:nvPr/>
        </p:nvSpPr>
        <p:spPr>
          <a:xfrm>
            <a:off x="568393" y="3132852"/>
            <a:ext cx="827745"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20000"/>
              </a:lnSpc>
              <a:spcBef>
                <a:spcPts val="1700"/>
              </a:spcBef>
              <a:defRPr sz="1300">
                <a:solidFill>
                  <a:srgbClr val="FFFFFF"/>
                </a:solidFill>
                <a:latin typeface="Tahoma"/>
                <a:ea typeface="Tahoma"/>
                <a:cs typeface="Tahoma"/>
                <a:sym typeface="Tahoma"/>
              </a:defRPr>
            </a:lvl1pPr>
          </a:lstStyle>
          <a:p>
            <a:r>
              <a:t>Education</a:t>
            </a:r>
          </a:p>
        </p:txBody>
      </p:sp>
      <p:sp>
        <p:nvSpPr>
          <p:cNvPr id="508" name="2. Professional Outreach &amp; Detailing (POD) (Supply &gt; Demand)"/>
          <p:cNvSpPr txBox="1"/>
          <p:nvPr/>
        </p:nvSpPr>
        <p:spPr>
          <a:xfrm>
            <a:off x="342900" y="141953"/>
            <a:ext cx="8458200" cy="485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defRPr sz="2200">
                <a:solidFill>
                  <a:srgbClr val="FFFFFF"/>
                </a:solidFill>
                <a:latin typeface="+mj-lt"/>
                <a:ea typeface="+mj-ea"/>
                <a:cs typeface="+mj-cs"/>
                <a:sym typeface="Gill Sans"/>
              </a:defRPr>
            </a:pPr>
            <a:r>
              <a:rPr b="1" dirty="0">
                <a:latin typeface="Helvetica"/>
                <a:ea typeface="Helvetica"/>
                <a:cs typeface="Helvetica"/>
                <a:sym typeface="Helvetica"/>
              </a:rPr>
              <a:t>Professional Outreach &amp; Detailing</a:t>
            </a:r>
            <a:endParaRPr i="1" dirty="0">
              <a:latin typeface="Helvetica"/>
              <a:ea typeface="Helvetica"/>
              <a:cs typeface="Helvetica"/>
              <a:sym typeface="Helvetica"/>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487"/>
                                        </p:tgtEl>
                                        <p:attrNameLst>
                                          <p:attrName>style.visibility</p:attrName>
                                        </p:attrNameLst>
                                      </p:cBhvr>
                                      <p:to>
                                        <p:strVal val="visible"/>
                                      </p:to>
                                    </p:set>
                                    <p:anim calcmode="lin" valueType="num">
                                      <p:cBhvr>
                                        <p:cTn id="7" dur="750" fill="hold"/>
                                        <p:tgtEl>
                                          <p:spTgt spid="487"/>
                                        </p:tgtEl>
                                        <p:attrNameLst>
                                          <p:attrName>ppt_w</p:attrName>
                                        </p:attrNameLst>
                                      </p:cBhvr>
                                      <p:tavLst>
                                        <p:tav tm="0">
                                          <p:val>
                                            <p:fltVal val="0"/>
                                          </p:val>
                                        </p:tav>
                                        <p:tav tm="100000">
                                          <p:val>
                                            <p:strVal val="#ppt_w"/>
                                          </p:val>
                                        </p:tav>
                                      </p:tavLst>
                                    </p:anim>
                                    <p:anim calcmode="lin" valueType="num">
                                      <p:cBhvr>
                                        <p:cTn id="8" dur="750" fill="hold"/>
                                        <p:tgtEl>
                                          <p:spTgt spid="487"/>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4" presetClass="entr" presetSubtype="32" fill="hold" grpId="0" nodeType="afterEffect">
                                  <p:stCondLst>
                                    <p:cond delay="0"/>
                                  </p:stCondLst>
                                  <p:iterate>
                                    <p:tmAbs val="0"/>
                                  </p:iterate>
                                  <p:childTnLst>
                                    <p:set>
                                      <p:cBhvr>
                                        <p:cTn id="11" fill="hold"/>
                                        <p:tgtEl>
                                          <p:spTgt spid="489"/>
                                        </p:tgtEl>
                                        <p:attrNameLst>
                                          <p:attrName>style.visibility</p:attrName>
                                        </p:attrNameLst>
                                      </p:cBhvr>
                                      <p:to>
                                        <p:strVal val="visible"/>
                                      </p:to>
                                    </p:set>
                                    <p:animEffect transition="in" filter="box(out)">
                                      <p:cBhvr>
                                        <p:cTn id="12" dur="500"/>
                                        <p:tgtEl>
                                          <p:spTgt spid="489"/>
                                        </p:tgtEl>
                                      </p:cBhvr>
                                    </p:animEffect>
                                  </p:childTnLst>
                                </p:cTn>
                              </p:par>
                            </p:childTnLst>
                          </p:cTn>
                        </p:par>
                        <p:par>
                          <p:cTn id="13" fill="hold">
                            <p:stCondLst>
                              <p:cond delay="1250"/>
                            </p:stCondLst>
                            <p:childTnLst>
                              <p:par>
                                <p:cTn id="14" presetID="4" presetClass="entr" presetSubtype="32" fill="hold" grpId="0" nodeType="afterEffect">
                                  <p:stCondLst>
                                    <p:cond delay="0"/>
                                  </p:stCondLst>
                                  <p:iterate>
                                    <p:tmAbs val="0"/>
                                  </p:iterate>
                                  <p:childTnLst>
                                    <p:set>
                                      <p:cBhvr>
                                        <p:cTn id="15" fill="hold"/>
                                        <p:tgtEl>
                                          <p:spTgt spid="488"/>
                                        </p:tgtEl>
                                        <p:attrNameLst>
                                          <p:attrName>style.visibility</p:attrName>
                                        </p:attrNameLst>
                                      </p:cBhvr>
                                      <p:to>
                                        <p:strVal val="visible"/>
                                      </p:to>
                                    </p:set>
                                    <p:animEffect transition="in" filter="box(out)">
                                      <p:cBhvr>
                                        <p:cTn id="16" dur="500"/>
                                        <p:tgtEl>
                                          <p:spTgt spid="488"/>
                                        </p:tgtEl>
                                      </p:cBhvr>
                                    </p:animEffect>
                                  </p:childTnLst>
                                </p:cTn>
                              </p:par>
                            </p:childTnLst>
                          </p:cTn>
                        </p:par>
                        <p:par>
                          <p:cTn id="17" fill="hold">
                            <p:stCondLst>
                              <p:cond delay="1750"/>
                            </p:stCondLst>
                            <p:childTnLst>
                              <p:par>
                                <p:cTn id="18" presetID="4" presetClass="entr" presetSubtype="32" fill="hold" grpId="0" nodeType="afterEffect">
                                  <p:stCondLst>
                                    <p:cond delay="0"/>
                                  </p:stCondLst>
                                  <p:iterate>
                                    <p:tmAbs val="0"/>
                                  </p:iterate>
                                  <p:childTnLst>
                                    <p:set>
                                      <p:cBhvr>
                                        <p:cTn id="19" fill="hold"/>
                                        <p:tgtEl>
                                          <p:spTgt spid="490"/>
                                        </p:tgtEl>
                                        <p:attrNameLst>
                                          <p:attrName>style.visibility</p:attrName>
                                        </p:attrNameLst>
                                      </p:cBhvr>
                                      <p:to>
                                        <p:strVal val="visible"/>
                                      </p:to>
                                    </p:set>
                                    <p:animEffect transition="in" filter="box(out)">
                                      <p:cBhvr>
                                        <p:cTn id="20" dur="500"/>
                                        <p:tgtEl>
                                          <p:spTgt spid="490"/>
                                        </p:tgtEl>
                                      </p:cBhvr>
                                    </p:animEffect>
                                  </p:childTnLst>
                                </p:cTn>
                              </p:par>
                            </p:childTnLst>
                          </p:cTn>
                        </p:par>
                        <p:par>
                          <p:cTn id="21" fill="hold">
                            <p:stCondLst>
                              <p:cond delay="2250"/>
                            </p:stCondLst>
                            <p:childTnLst>
                              <p:par>
                                <p:cTn id="22" presetID="23" presetClass="entr" presetSubtype="16" fill="hold" grpId="0" nodeType="afterEffect">
                                  <p:stCondLst>
                                    <p:cond delay="0"/>
                                  </p:stCondLst>
                                  <p:iterate>
                                    <p:tmAbs val="0"/>
                                  </p:iterate>
                                  <p:childTnLst>
                                    <p:set>
                                      <p:cBhvr>
                                        <p:cTn id="23" fill="hold"/>
                                        <p:tgtEl>
                                          <p:spTgt spid="485"/>
                                        </p:tgtEl>
                                        <p:attrNameLst>
                                          <p:attrName>style.visibility</p:attrName>
                                        </p:attrNameLst>
                                      </p:cBhvr>
                                      <p:to>
                                        <p:strVal val="visible"/>
                                      </p:to>
                                    </p:set>
                                    <p:anim calcmode="lin" valueType="num">
                                      <p:cBhvr>
                                        <p:cTn id="24" dur="750" fill="hold"/>
                                        <p:tgtEl>
                                          <p:spTgt spid="485"/>
                                        </p:tgtEl>
                                        <p:attrNameLst>
                                          <p:attrName>ppt_w</p:attrName>
                                        </p:attrNameLst>
                                      </p:cBhvr>
                                      <p:tavLst>
                                        <p:tav tm="0">
                                          <p:val>
                                            <p:fltVal val="0"/>
                                          </p:val>
                                        </p:tav>
                                        <p:tav tm="100000">
                                          <p:val>
                                            <p:strVal val="#ppt_w"/>
                                          </p:val>
                                        </p:tav>
                                      </p:tavLst>
                                    </p:anim>
                                    <p:anim calcmode="lin" valueType="num">
                                      <p:cBhvr>
                                        <p:cTn id="25" dur="750" fill="hold"/>
                                        <p:tgtEl>
                                          <p:spTgt spid="4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animBg="1" advAuto="0"/>
      <p:bldP spid="487" grpId="0" animBg="1" advAuto="0"/>
      <p:bldP spid="488" grpId="0" animBg="1" advAuto="0"/>
      <p:bldP spid="489" grpId="0" animBg="1" advAuto="0"/>
      <p:bldP spid="490"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Outreach and Detailing…"/>
          <p:cNvSpPr txBox="1">
            <a:spLocks noGrp="1"/>
          </p:cNvSpPr>
          <p:nvPr>
            <p:ph type="title"/>
          </p:nvPr>
        </p:nvSpPr>
        <p:spPr>
          <a:xfrm>
            <a:off x="254413" y="1077311"/>
            <a:ext cx="3404836" cy="1508126"/>
          </a:xfrm>
          <a:prstGeom prst="rect">
            <a:avLst/>
          </a:prstGeom>
        </p:spPr>
        <p:txBody>
          <a:bodyPr/>
          <a:lstStyle/>
          <a:p>
            <a:pPr>
              <a:defRPr sz="2000"/>
            </a:pPr>
            <a:r>
              <a:rPr lang="en-US" dirty="0"/>
              <a:t>O</a:t>
            </a:r>
            <a:r>
              <a:rPr dirty="0"/>
              <a:t>utreach </a:t>
            </a:r>
            <a:r>
              <a:rPr lang="en-US" dirty="0"/>
              <a:t>and detailing</a:t>
            </a:r>
            <a:endParaRPr dirty="0"/>
          </a:p>
        </p:txBody>
      </p:sp>
      <p:pic>
        <p:nvPicPr>
          <p:cNvPr id="511" name="Workshop.jpg" descr="Workshop.jpg"/>
          <p:cNvPicPr>
            <a:picLocks noChangeAspect="1"/>
          </p:cNvPicPr>
          <p:nvPr/>
        </p:nvPicPr>
        <p:blipFill>
          <a:blip r:embed="rId2"/>
          <a:stretch>
            <a:fillRect/>
          </a:stretch>
        </p:blipFill>
        <p:spPr>
          <a:xfrm>
            <a:off x="3795502" y="236906"/>
            <a:ext cx="5258613" cy="3507454"/>
          </a:xfrm>
          <a:prstGeom prst="rect">
            <a:avLst/>
          </a:prstGeom>
          <a:ln w="12700">
            <a:miter lim="400000"/>
          </a:ln>
        </p:spPr>
      </p:pic>
      <p:pic>
        <p:nvPicPr>
          <p:cNvPr id="512" name="Run.jpg" descr="Run.jpg"/>
          <p:cNvPicPr>
            <a:picLocks noChangeAspect="1"/>
          </p:cNvPicPr>
          <p:nvPr/>
        </p:nvPicPr>
        <p:blipFill>
          <a:blip r:embed="rId3"/>
          <a:stretch>
            <a:fillRect/>
          </a:stretch>
        </p:blipFill>
        <p:spPr>
          <a:xfrm>
            <a:off x="633440" y="3252932"/>
            <a:ext cx="4440117" cy="3330088"/>
          </a:xfrm>
          <a:prstGeom prst="rect">
            <a:avLst/>
          </a:prstGeom>
          <a:ln w="12700">
            <a:miter lim="400000"/>
          </a:ln>
        </p:spPr>
      </p:pic>
      <p:pic>
        <p:nvPicPr>
          <p:cNvPr id="513" name="thumb_mindmap-presentation-39-638_1024.jpg" descr="thumb_mindmap-presentation-39-638_1024.jpg"/>
          <p:cNvPicPr>
            <a:picLocks noChangeAspect="1"/>
          </p:cNvPicPr>
          <p:nvPr/>
        </p:nvPicPr>
        <p:blipFill>
          <a:blip r:embed="rId4"/>
          <a:stretch>
            <a:fillRect/>
          </a:stretch>
        </p:blipFill>
        <p:spPr>
          <a:xfrm>
            <a:off x="4726337" y="3751984"/>
            <a:ext cx="4026097" cy="3111075"/>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Rectangle"/>
          <p:cNvSpPr/>
          <p:nvPr/>
        </p:nvSpPr>
        <p:spPr>
          <a:xfrm>
            <a:off x="124555" y="855376"/>
            <a:ext cx="8894890" cy="819318"/>
          </a:xfrm>
          <a:prstGeom prst="rect">
            <a:avLst/>
          </a:prstGeom>
          <a:solidFill>
            <a:srgbClr val="1B75BC"/>
          </a:solidFill>
          <a:ln w="3175">
            <a:solidFill>
              <a:srgbClr val="5B9BD5"/>
            </a:solidFill>
            <a:miter/>
          </a:ln>
        </p:spPr>
        <p:txBody>
          <a:bodyPr lIns="17144" tIns="17144" rIns="17144" bIns="17144" anchor="ctr"/>
          <a:lstStyle/>
          <a:p>
            <a:pPr>
              <a:defRPr sz="900">
                <a:latin typeface="+mn-lt"/>
                <a:ea typeface="+mn-ea"/>
                <a:cs typeface="+mn-cs"/>
                <a:sym typeface="Calibri"/>
              </a:defRPr>
            </a:pPr>
            <a:endParaRPr/>
          </a:p>
        </p:txBody>
      </p:sp>
      <p:sp>
        <p:nvSpPr>
          <p:cNvPr id="516" name="TextBox 4"/>
          <p:cNvSpPr txBox="1"/>
          <p:nvPr/>
        </p:nvSpPr>
        <p:spPr>
          <a:xfrm>
            <a:off x="2138120" y="1016891"/>
            <a:ext cx="4867759" cy="496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144" tIns="17144" rIns="17144" bIns="17144">
            <a:spAutoFit/>
          </a:bodyPr>
          <a:lstStyle>
            <a:lvl1pPr algn="ctr">
              <a:defRPr sz="3000" b="1">
                <a:solidFill>
                  <a:srgbClr val="FED01E"/>
                </a:solidFill>
                <a:latin typeface="Arial"/>
                <a:ea typeface="Arial"/>
                <a:cs typeface="Arial"/>
                <a:sym typeface="Arial"/>
              </a:defRPr>
            </a:lvl1pPr>
          </a:lstStyle>
          <a:p>
            <a:r>
              <a:rPr lang="en-US" dirty="0"/>
              <a:t>Community Outreach</a:t>
            </a:r>
            <a:endParaRPr dirty="0"/>
          </a:p>
        </p:txBody>
      </p:sp>
      <p:sp>
        <p:nvSpPr>
          <p:cNvPr id="517" name="TextBox 7"/>
          <p:cNvSpPr txBox="1"/>
          <p:nvPr/>
        </p:nvSpPr>
        <p:spPr>
          <a:xfrm>
            <a:off x="534037" y="4004351"/>
            <a:ext cx="2374857" cy="7355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144" tIns="17144" rIns="17144" bIns="17144">
            <a:spAutoFit/>
          </a:bodyPr>
          <a:lstStyle>
            <a:lvl1pPr algn="ctr">
              <a:defRPr sz="2400" b="1">
                <a:solidFill>
                  <a:srgbClr val="1B75BC"/>
                </a:solidFill>
                <a:latin typeface="Arial"/>
                <a:ea typeface="Arial"/>
                <a:cs typeface="Arial"/>
                <a:sym typeface="Arial"/>
              </a:defRPr>
            </a:lvl1pPr>
          </a:lstStyle>
          <a:p>
            <a:r>
              <a:t>2 Special Events</a:t>
            </a:r>
          </a:p>
        </p:txBody>
      </p:sp>
      <p:sp>
        <p:nvSpPr>
          <p:cNvPr id="518" name="TextBox 10"/>
          <p:cNvSpPr txBox="1"/>
          <p:nvPr/>
        </p:nvSpPr>
        <p:spPr>
          <a:xfrm>
            <a:off x="567731" y="4770135"/>
            <a:ext cx="2307470" cy="1627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144" tIns="17144" rIns="17144" bIns="17144">
            <a:spAutoFit/>
          </a:bodyPr>
          <a:lstStyle>
            <a:lvl1pPr algn="ctr">
              <a:defRPr sz="1800">
                <a:latin typeface="Arial"/>
                <a:ea typeface="Arial"/>
                <a:cs typeface="Arial"/>
                <a:sym typeface="Arial"/>
              </a:defRPr>
            </a:lvl1pPr>
          </a:lstStyle>
          <a:p>
            <a:r>
              <a:t>These events included the MindMap Campaign Kick-off and the MindMap One Year Anniversary Party/Art Show.</a:t>
            </a:r>
          </a:p>
        </p:txBody>
      </p:sp>
      <p:sp>
        <p:nvSpPr>
          <p:cNvPr id="519" name="TextBox 7"/>
          <p:cNvSpPr txBox="1"/>
          <p:nvPr/>
        </p:nvSpPr>
        <p:spPr>
          <a:xfrm>
            <a:off x="3403621" y="4004351"/>
            <a:ext cx="2374857" cy="3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144" tIns="17144" rIns="17144" bIns="17144">
            <a:spAutoFit/>
          </a:bodyPr>
          <a:lstStyle>
            <a:lvl1pPr algn="ctr">
              <a:defRPr sz="2400" b="1">
                <a:solidFill>
                  <a:srgbClr val="1B75BC"/>
                </a:solidFill>
                <a:latin typeface="Arial"/>
                <a:ea typeface="Arial"/>
                <a:cs typeface="Arial"/>
                <a:sym typeface="Arial"/>
              </a:defRPr>
            </a:lvl1pPr>
          </a:lstStyle>
          <a:p>
            <a:r>
              <a:t>11 Workshops</a:t>
            </a:r>
          </a:p>
        </p:txBody>
      </p:sp>
      <p:sp>
        <p:nvSpPr>
          <p:cNvPr id="520" name="TextBox 7"/>
          <p:cNvSpPr txBox="1"/>
          <p:nvPr/>
        </p:nvSpPr>
        <p:spPr>
          <a:xfrm>
            <a:off x="5814409" y="4004351"/>
            <a:ext cx="3109138" cy="7355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144" tIns="17144" rIns="17144" bIns="17144">
            <a:spAutoFit/>
          </a:bodyPr>
          <a:lstStyle>
            <a:lvl1pPr algn="ctr">
              <a:defRPr sz="2400" b="1">
                <a:solidFill>
                  <a:srgbClr val="1B75BC"/>
                </a:solidFill>
                <a:latin typeface="Arial"/>
                <a:ea typeface="Arial"/>
                <a:cs typeface="Arial"/>
                <a:sym typeface="Arial"/>
              </a:defRPr>
            </a:lvl1pPr>
          </a:lstStyle>
          <a:p>
            <a:r>
              <a:t>15 Community Events</a:t>
            </a:r>
          </a:p>
        </p:txBody>
      </p:sp>
      <p:sp>
        <p:nvSpPr>
          <p:cNvPr id="521" name="TextBox 10"/>
          <p:cNvSpPr txBox="1"/>
          <p:nvPr/>
        </p:nvSpPr>
        <p:spPr>
          <a:xfrm>
            <a:off x="3437315" y="4370085"/>
            <a:ext cx="2307470" cy="2427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144" tIns="17144" rIns="17144" bIns="17144">
            <a:spAutoFit/>
          </a:bodyPr>
          <a:lstStyle>
            <a:lvl1pPr algn="ctr">
              <a:defRPr sz="1800">
                <a:latin typeface="Arial"/>
                <a:ea typeface="Arial"/>
                <a:cs typeface="Arial"/>
                <a:sym typeface="Arial"/>
              </a:defRPr>
            </a:lvl1pPr>
          </a:lstStyle>
          <a:p>
            <a:r>
              <a:t>A gathering of community stakeholders and mental health professionals to build awareness of psychosis, early treatment, and the MindMap campaign.</a:t>
            </a:r>
          </a:p>
        </p:txBody>
      </p:sp>
      <p:sp>
        <p:nvSpPr>
          <p:cNvPr id="522" name="TextBox 10"/>
          <p:cNvSpPr txBox="1"/>
          <p:nvPr/>
        </p:nvSpPr>
        <p:spPr>
          <a:xfrm>
            <a:off x="6306899" y="4770135"/>
            <a:ext cx="2307471" cy="1627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144" tIns="17144" rIns="17144" bIns="17144">
            <a:spAutoFit/>
          </a:bodyPr>
          <a:lstStyle>
            <a:lvl1pPr algn="ctr">
              <a:defRPr sz="1800">
                <a:latin typeface="Arial"/>
                <a:ea typeface="Arial"/>
                <a:cs typeface="Arial"/>
                <a:sym typeface="Arial"/>
              </a:defRPr>
            </a:lvl1pPr>
          </a:lstStyle>
          <a:p>
            <a:r>
              <a:t>MindMap had a presence 13 events in the community such as Mental Health Month Run and Fresh Check Days.</a:t>
            </a:r>
          </a:p>
        </p:txBody>
      </p:sp>
      <p:pic>
        <p:nvPicPr>
          <p:cNvPr id="523" name="MMWorkshop.png" descr="MMWorkshop.png"/>
          <p:cNvPicPr>
            <a:picLocks noChangeAspect="1"/>
          </p:cNvPicPr>
          <p:nvPr/>
        </p:nvPicPr>
        <p:blipFill>
          <a:blip r:embed="rId2"/>
          <a:stretch>
            <a:fillRect/>
          </a:stretch>
        </p:blipFill>
        <p:spPr>
          <a:xfrm>
            <a:off x="3379287" y="2083141"/>
            <a:ext cx="2423526" cy="1730603"/>
          </a:xfrm>
          <a:prstGeom prst="rect">
            <a:avLst/>
          </a:prstGeom>
          <a:ln w="12700">
            <a:miter lim="400000"/>
          </a:ln>
        </p:spPr>
      </p:pic>
      <p:pic>
        <p:nvPicPr>
          <p:cNvPr id="524" name="13320413_517997081717292_8093346003949911952_o.jpg" descr="13320413_517997081717292_8093346003949911952_o.jpg"/>
          <p:cNvPicPr>
            <a:picLocks noChangeAspect="1"/>
          </p:cNvPicPr>
          <p:nvPr/>
        </p:nvPicPr>
        <p:blipFill>
          <a:blip r:embed="rId3"/>
          <a:stretch>
            <a:fillRect/>
          </a:stretch>
        </p:blipFill>
        <p:spPr>
          <a:xfrm>
            <a:off x="515869" y="2082319"/>
            <a:ext cx="2411194" cy="1722282"/>
          </a:xfrm>
          <a:prstGeom prst="rect">
            <a:avLst/>
          </a:prstGeom>
          <a:ln w="12700">
            <a:miter lim="400000"/>
          </a:ln>
        </p:spPr>
      </p:pic>
      <p:pic>
        <p:nvPicPr>
          <p:cNvPr id="525" name="DSC03931.jpg" descr="DSC03931.jpg"/>
          <p:cNvPicPr>
            <a:picLocks noChangeAspect="1"/>
          </p:cNvPicPr>
          <p:nvPr/>
        </p:nvPicPr>
        <p:blipFill>
          <a:blip r:embed="rId4"/>
          <a:srcRect r="12934" b="18189"/>
          <a:stretch>
            <a:fillRect/>
          </a:stretch>
        </p:blipFill>
        <p:spPr>
          <a:xfrm>
            <a:off x="6048426" y="2093091"/>
            <a:ext cx="2802106" cy="175226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ticky handoffs, performance improvement tactics…"/>
          <p:cNvSpPr/>
          <p:nvPr/>
        </p:nvSpPr>
        <p:spPr>
          <a:xfrm>
            <a:off x="521127" y="851353"/>
            <a:ext cx="4525759" cy="5155293"/>
          </a:xfrm>
          <a:prstGeom prst="rect">
            <a:avLst/>
          </a:prstGeom>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spcBef>
                <a:spcPts val="600"/>
              </a:spcBef>
              <a:defRPr sz="2400" b="1"/>
            </a:pPr>
            <a:endParaRPr dirty="0"/>
          </a:p>
          <a:p>
            <a:pPr>
              <a:spcBef>
                <a:spcPts val="600"/>
              </a:spcBef>
              <a:defRPr sz="2200" b="1">
                <a:latin typeface="Georgia"/>
                <a:ea typeface="Georgia"/>
                <a:cs typeface="Georgia"/>
                <a:sym typeface="Georgia"/>
              </a:defRPr>
            </a:pPr>
            <a:r>
              <a:rPr b="0" i="1" dirty="0">
                <a:latin typeface="Helvetica"/>
                <a:ea typeface="Helvetica"/>
                <a:cs typeface="Helvetica"/>
                <a:sym typeface="Helvetica"/>
              </a:rPr>
              <a:t>Sticky</a:t>
            </a:r>
            <a:r>
              <a:rPr b="0" dirty="0">
                <a:latin typeface="Helvetica"/>
                <a:ea typeface="Helvetica"/>
                <a:cs typeface="Helvetica"/>
                <a:sym typeface="Helvetica"/>
              </a:rPr>
              <a:t> </a:t>
            </a:r>
            <a:r>
              <a:rPr b="0" i="1" dirty="0">
                <a:latin typeface="Helvetica"/>
                <a:ea typeface="Helvetica"/>
                <a:cs typeface="Helvetica"/>
                <a:sym typeface="Helvetica"/>
              </a:rPr>
              <a:t>handoffs, performance improvement tactics</a:t>
            </a:r>
            <a:r>
              <a:rPr dirty="0">
                <a:latin typeface="Helvetica"/>
                <a:ea typeface="Helvetica"/>
                <a:cs typeface="Helvetica"/>
                <a:sym typeface="Helvetica"/>
              </a:rPr>
              <a:t> </a:t>
            </a:r>
          </a:p>
          <a:p>
            <a:pPr marL="297815" indent="-257175">
              <a:spcBef>
                <a:spcPts val="600"/>
              </a:spcBef>
              <a:buClr>
                <a:srgbClr val="000000"/>
              </a:buClr>
              <a:buSzPct val="100000"/>
              <a:buFont typeface="Arial"/>
              <a:buChar char="•"/>
              <a:defRPr sz="2000">
                <a:latin typeface="Helvetica Light"/>
                <a:ea typeface="Helvetica Light"/>
                <a:cs typeface="Helvetica Light"/>
                <a:sym typeface="Helvetica Light"/>
              </a:defRPr>
            </a:pPr>
            <a:r>
              <a:rPr dirty="0"/>
              <a:t>Quick screening &amp; triage</a:t>
            </a:r>
          </a:p>
          <a:p>
            <a:pPr marL="297815" indent="-257175">
              <a:spcBef>
                <a:spcPts val="600"/>
              </a:spcBef>
              <a:buClr>
                <a:srgbClr val="000000"/>
              </a:buClr>
              <a:buSzPct val="100000"/>
              <a:buFont typeface="Arial"/>
              <a:buChar char="•"/>
              <a:defRPr sz="2000" u="sng">
                <a:latin typeface="Helvetica Light"/>
                <a:ea typeface="Helvetica Light"/>
                <a:cs typeface="Helvetica Light"/>
                <a:sym typeface="Helvetica Light"/>
              </a:defRPr>
            </a:pPr>
            <a:r>
              <a:rPr dirty="0"/>
              <a:t>Separate RAS &amp; FES teams</a:t>
            </a:r>
          </a:p>
          <a:p>
            <a:pPr marL="297815" indent="-257175">
              <a:spcBef>
                <a:spcPts val="600"/>
              </a:spcBef>
              <a:buClr>
                <a:srgbClr val="000000"/>
              </a:buClr>
              <a:buSzPct val="100000"/>
              <a:buFont typeface="Arial"/>
              <a:buChar char="•"/>
              <a:defRPr sz="2000">
                <a:latin typeface="Helvetica Light"/>
                <a:ea typeface="Helvetica Light"/>
                <a:cs typeface="Helvetica Light"/>
                <a:sym typeface="Helvetica Light"/>
              </a:defRPr>
            </a:pPr>
            <a:r>
              <a:rPr dirty="0"/>
              <a:t>‘Relationship management’ with all POD groups</a:t>
            </a:r>
          </a:p>
          <a:p>
            <a:pPr marL="297815" indent="-257175">
              <a:spcBef>
                <a:spcPts val="600"/>
              </a:spcBef>
              <a:buClr>
                <a:srgbClr val="000000"/>
              </a:buClr>
              <a:buSzPct val="100000"/>
              <a:buFont typeface="Arial"/>
              <a:buChar char="•"/>
              <a:defRPr sz="2000">
                <a:latin typeface="Helvetica Light"/>
                <a:ea typeface="Helvetica Light"/>
                <a:cs typeface="Helvetica Light"/>
                <a:sym typeface="Helvetica Light"/>
              </a:defRPr>
            </a:pPr>
            <a:r>
              <a:rPr dirty="0"/>
              <a:t>Screening within 1 working day and admission within 1 week</a:t>
            </a:r>
          </a:p>
          <a:p>
            <a:pPr marL="297815" indent="-257175">
              <a:spcBef>
                <a:spcPts val="600"/>
              </a:spcBef>
              <a:buClr>
                <a:srgbClr val="000000"/>
              </a:buClr>
              <a:buSzPct val="100000"/>
              <a:buFont typeface="Arial"/>
              <a:buChar char="•"/>
              <a:defRPr sz="2000">
                <a:latin typeface="Helvetica Light"/>
                <a:ea typeface="Helvetica Light"/>
                <a:cs typeface="Helvetica Light"/>
                <a:sym typeface="Helvetica Light"/>
              </a:defRPr>
            </a:pPr>
            <a:r>
              <a:rPr dirty="0"/>
              <a:t>‘Pre-referral’ support for parents/caregivers/friends &amp; others</a:t>
            </a:r>
          </a:p>
          <a:p>
            <a:pPr marL="297815" indent="-257175">
              <a:spcBef>
                <a:spcPts val="600"/>
              </a:spcBef>
              <a:buClr>
                <a:srgbClr val="000000"/>
              </a:buClr>
              <a:buSzPct val="100000"/>
              <a:buFont typeface="Arial"/>
              <a:buChar char="•"/>
              <a:defRPr sz="2000">
                <a:latin typeface="Helvetica Light"/>
                <a:ea typeface="Helvetica Light"/>
                <a:cs typeface="Helvetica Light"/>
                <a:sym typeface="Helvetica Light"/>
              </a:defRPr>
            </a:pPr>
            <a:r>
              <a:rPr dirty="0"/>
              <a:t>Continuous audit of delay from screening to enrollment as part of PDSA cycles</a:t>
            </a:r>
          </a:p>
        </p:txBody>
      </p:sp>
      <p:sp>
        <p:nvSpPr>
          <p:cNvPr id="533" name="3. Rapid Access to STEP (RAS)"/>
          <p:cNvSpPr txBox="1"/>
          <p:nvPr/>
        </p:nvSpPr>
        <p:spPr>
          <a:xfrm>
            <a:off x="342900" y="-241496"/>
            <a:ext cx="8458200"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2200" b="1"/>
            </a:lvl1pPr>
          </a:lstStyle>
          <a:p>
            <a:r>
              <a:t>3. Rapid Access to STEP (RAS)</a:t>
            </a:r>
          </a:p>
        </p:txBody>
      </p:sp>
      <p:sp>
        <p:nvSpPr>
          <p:cNvPr id="534" name="Line"/>
          <p:cNvSpPr/>
          <p:nvPr/>
        </p:nvSpPr>
        <p:spPr>
          <a:xfrm>
            <a:off x="419100" y="700656"/>
            <a:ext cx="8583613" cy="1588"/>
          </a:xfrm>
          <a:prstGeom prst="line">
            <a:avLst/>
          </a:prstGeom>
          <a:ln w="12700">
            <a:solidFill>
              <a:srgbClr val="0433FF"/>
            </a:solidFill>
          </a:ln>
        </p:spPr>
        <p:txBody>
          <a:bodyPr lIns="50800" tIns="50800" rIns="50800" bIns="50800" anchor="ctr"/>
          <a:lstStyle/>
          <a:p>
            <a:endParaRPr/>
          </a:p>
        </p:txBody>
      </p:sp>
      <p:pic>
        <p:nvPicPr>
          <p:cNvPr id="535" name="MindmapNotepad (1) (1).jpg" descr="MindmapNotepad (1) (1).jpg"/>
          <p:cNvPicPr>
            <a:picLocks noChangeAspect="1"/>
          </p:cNvPicPr>
          <p:nvPr/>
        </p:nvPicPr>
        <p:blipFill>
          <a:blip r:embed="rId2"/>
          <a:stretch>
            <a:fillRect/>
          </a:stretch>
        </p:blipFill>
        <p:spPr>
          <a:xfrm>
            <a:off x="5225113" y="801051"/>
            <a:ext cx="3778913" cy="5668369"/>
          </a:xfrm>
          <a:prstGeom prst="rect">
            <a:avLst/>
          </a:prstGeom>
          <a:ln w="12700">
            <a:miter lim="400000"/>
          </a:ln>
        </p:spPr>
      </p:pic>
      <p:sp>
        <p:nvSpPr>
          <p:cNvPr id="3" name="TextBox 2">
            <a:extLst>
              <a:ext uri="{FF2B5EF4-FFF2-40B4-BE49-F238E27FC236}">
                <a16:creationId xmlns:a16="http://schemas.microsoft.com/office/drawing/2014/main" id="{63F700E3-8C50-9E40-FE1F-8B1E22AF98E4}"/>
              </a:ext>
            </a:extLst>
          </p:cNvPr>
          <p:cNvSpPr txBox="1"/>
          <p:nvPr/>
        </p:nvSpPr>
        <p:spPr>
          <a:xfrm>
            <a:off x="558433" y="6146254"/>
            <a:ext cx="457200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i="0" dirty="0">
                <a:solidFill>
                  <a:schemeClr val="tx1"/>
                </a:solidFill>
                <a:effectLst/>
                <a:latin typeface="Georgia" panose="02040502050405020303" pitchFamily="18" charset="0"/>
              </a:rPr>
              <a:t>Ferrara M, et al Psychiatric Services, 2022</a:t>
            </a:r>
            <a:endParaRPr lang="en-US" b="1" dirty="0">
              <a:solidFill>
                <a:schemeClr val="tx1"/>
              </a:solidFill>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 name="11059500_400332296817105_468956178570566827_o.jpg" descr="11059500_400332296817105_468956178570566827_o.jpg"/>
          <p:cNvPicPr>
            <a:picLocks noChangeAspect="1"/>
          </p:cNvPicPr>
          <p:nvPr/>
        </p:nvPicPr>
        <p:blipFill>
          <a:blip r:embed="rId2"/>
          <a:stretch>
            <a:fillRect/>
          </a:stretch>
        </p:blipFill>
        <p:spPr>
          <a:xfrm>
            <a:off x="4276196" y="1260585"/>
            <a:ext cx="4336831" cy="4336830"/>
          </a:xfrm>
          <a:prstGeom prst="rect">
            <a:avLst/>
          </a:prstGeom>
          <a:ln w="12700">
            <a:miter lim="400000"/>
          </a:ln>
        </p:spPr>
      </p:pic>
      <p:graphicFrame>
        <p:nvGraphicFramePr>
          <p:cNvPr id="689" name="Table"/>
          <p:cNvGraphicFramePr/>
          <p:nvPr/>
        </p:nvGraphicFramePr>
        <p:xfrm>
          <a:off x="627826" y="1503621"/>
          <a:ext cx="3227605" cy="3850755"/>
        </p:xfrm>
        <a:graphic>
          <a:graphicData uri="http://schemas.openxmlformats.org/drawingml/2006/table">
            <a:tbl>
              <a:tblPr>
                <a:tableStyleId>{4C3C2611-4C71-4FC5-86AE-919BDF0F9419}</a:tableStyleId>
              </a:tblPr>
              <a:tblGrid>
                <a:gridCol w="1558587">
                  <a:extLst>
                    <a:ext uri="{9D8B030D-6E8A-4147-A177-3AD203B41FA5}">
                      <a16:colId xmlns:a16="http://schemas.microsoft.com/office/drawing/2014/main" val="20000"/>
                    </a:ext>
                  </a:extLst>
                </a:gridCol>
                <a:gridCol w="1669018">
                  <a:extLst>
                    <a:ext uri="{9D8B030D-6E8A-4147-A177-3AD203B41FA5}">
                      <a16:colId xmlns:a16="http://schemas.microsoft.com/office/drawing/2014/main" val="20001"/>
                    </a:ext>
                  </a:extLst>
                </a:gridCol>
              </a:tblGrid>
              <a:tr h="1283585">
                <a:tc>
                  <a:txBody>
                    <a:bodyPr/>
                    <a:lstStyle/>
                    <a:p>
                      <a:pPr algn="l" defTabSz="406400">
                        <a:defRPr sz="1800">
                          <a:solidFill>
                            <a:srgbClr val="000000"/>
                          </a:solidFill>
                          <a:uFillTx/>
                        </a:defRPr>
                      </a:pPr>
                      <a:r>
                        <a:rPr sz="2200">
                          <a:latin typeface="+mj-lt"/>
                          <a:ea typeface="+mj-ea"/>
                          <a:cs typeface="+mj-cs"/>
                          <a:sym typeface="Gill Sans"/>
                        </a:rPr>
                        <a:t>311.5</a:t>
                      </a:r>
                    </a:p>
                  </a:txBody>
                  <a:tcPr marL="50800" marR="50800" marT="50800" marB="50800" anchor="ctr" horzOverflow="overflow"/>
                </a:tc>
                <a:tc>
                  <a:txBody>
                    <a:bodyPr/>
                    <a:lstStyle/>
                    <a:p>
                      <a:pPr defTabSz="406400">
                        <a:defRPr sz="2200">
                          <a:solidFill>
                            <a:srgbClr val="000000"/>
                          </a:solidFill>
                          <a:uFillTx/>
                          <a:latin typeface="+mj-lt"/>
                          <a:ea typeface="+mj-ea"/>
                          <a:cs typeface="+mj-cs"/>
                          <a:sym typeface="Gill Sans"/>
                        </a:defRPr>
                      </a:pPr>
                      <a:r>
                        <a:t>149 </a:t>
                      </a:r>
                      <a:r>
                        <a:rPr u="sng"/>
                        <a:t>Days</a:t>
                      </a:r>
                    </a:p>
                  </a:txBody>
                  <a:tcPr marL="50800" marR="50800" marT="50800" marB="50800" anchor="ctr" horzOverflow="overflow"/>
                </a:tc>
                <a:extLst>
                  <a:ext uri="{0D108BD9-81ED-4DB2-BD59-A6C34878D82A}">
                    <a16:rowId xmlns:a16="http://schemas.microsoft.com/office/drawing/2014/main" val="10000"/>
                  </a:ext>
                </a:extLst>
              </a:tr>
              <a:tr h="1283585">
                <a:tc>
                  <a:txBody>
                    <a:bodyPr/>
                    <a:lstStyle/>
                    <a:p>
                      <a:pPr algn="l" defTabSz="406400">
                        <a:defRPr sz="1800">
                          <a:solidFill>
                            <a:srgbClr val="000000"/>
                          </a:solidFill>
                          <a:uFillTx/>
                        </a:defRPr>
                      </a:pPr>
                      <a:r>
                        <a:rPr sz="2200">
                          <a:latin typeface="+mj-lt"/>
                          <a:ea typeface="+mj-ea"/>
                          <a:cs typeface="+mj-cs"/>
                          <a:sym typeface="Gill Sans"/>
                        </a:rPr>
                        <a:t>44.5</a:t>
                      </a:r>
                    </a:p>
                  </a:txBody>
                  <a:tcPr marL="50800" marR="50800" marT="50800" marB="50800" anchor="ctr" horzOverflow="overflow"/>
                </a:tc>
                <a:tc>
                  <a:txBody>
                    <a:bodyPr/>
                    <a:lstStyle/>
                    <a:p>
                      <a:pPr defTabSz="406400">
                        <a:defRPr sz="2200">
                          <a:solidFill>
                            <a:srgbClr val="000000"/>
                          </a:solidFill>
                          <a:uFillTx/>
                          <a:latin typeface="+mj-lt"/>
                          <a:ea typeface="+mj-ea"/>
                          <a:cs typeface="+mj-cs"/>
                          <a:sym typeface="Gill Sans"/>
                        </a:defRPr>
                      </a:pPr>
                      <a:r>
                        <a:t>21 </a:t>
                      </a:r>
                      <a:r>
                        <a:rPr u="sng"/>
                        <a:t>Weeks</a:t>
                      </a:r>
                    </a:p>
                  </a:txBody>
                  <a:tcPr marL="50800" marR="50800" marT="50800" marB="50800" anchor="ctr" horzOverflow="overflow"/>
                </a:tc>
                <a:extLst>
                  <a:ext uri="{0D108BD9-81ED-4DB2-BD59-A6C34878D82A}">
                    <a16:rowId xmlns:a16="http://schemas.microsoft.com/office/drawing/2014/main" val="10001"/>
                  </a:ext>
                </a:extLst>
              </a:tr>
              <a:tr h="1283585">
                <a:tc>
                  <a:txBody>
                    <a:bodyPr/>
                    <a:lstStyle/>
                    <a:p>
                      <a:pPr algn="l" defTabSz="406400">
                        <a:defRPr sz="1800">
                          <a:solidFill>
                            <a:srgbClr val="000000"/>
                          </a:solidFill>
                          <a:uFillTx/>
                        </a:defRPr>
                      </a:pPr>
                      <a:r>
                        <a:rPr sz="2200">
                          <a:latin typeface="+mj-lt"/>
                          <a:ea typeface="+mj-ea"/>
                          <a:cs typeface="+mj-cs"/>
                          <a:sym typeface="Gill Sans"/>
                        </a:rPr>
                        <a:t>~10 </a:t>
                      </a:r>
                    </a:p>
                  </a:txBody>
                  <a:tcPr marL="50800" marR="50800" marT="50800" marB="50800" anchor="ctr" horzOverflow="overflow"/>
                </a:tc>
                <a:tc>
                  <a:txBody>
                    <a:bodyPr/>
                    <a:lstStyle/>
                    <a:p>
                      <a:pPr defTabSz="406400">
                        <a:defRPr sz="2200">
                          <a:solidFill>
                            <a:srgbClr val="000000"/>
                          </a:solidFill>
                          <a:uFillTx/>
                          <a:latin typeface="+mj-lt"/>
                          <a:ea typeface="+mj-ea"/>
                          <a:cs typeface="+mj-cs"/>
                          <a:sym typeface="Gill Sans"/>
                        </a:defRPr>
                      </a:pPr>
                      <a:r>
                        <a:t>~ 5 </a:t>
                      </a:r>
                      <a:r>
                        <a:rPr u="sng"/>
                        <a:t>Months</a:t>
                      </a:r>
                    </a:p>
                  </a:txBody>
                  <a:tcPr marL="50800" marR="50800" marT="50800" marB="50800" anchor="ctr" horzOverflow="overflow"/>
                </a:tc>
                <a:extLst>
                  <a:ext uri="{0D108BD9-81ED-4DB2-BD59-A6C34878D82A}">
                    <a16:rowId xmlns:a16="http://schemas.microsoft.com/office/drawing/2014/main" val="10002"/>
                  </a:ext>
                </a:extLst>
              </a:tr>
            </a:tbl>
          </a:graphicData>
        </a:graphic>
      </p:graphicFrame>
      <p:sp>
        <p:nvSpPr>
          <p:cNvPr id="690" name="Line"/>
          <p:cNvSpPr/>
          <p:nvPr/>
        </p:nvSpPr>
        <p:spPr>
          <a:xfrm>
            <a:off x="1446241" y="2156592"/>
            <a:ext cx="930376" cy="1"/>
          </a:xfrm>
          <a:prstGeom prst="line">
            <a:avLst/>
          </a:prstGeom>
          <a:ln w="76200">
            <a:solidFill>
              <a:srgbClr val="005493"/>
            </a:solidFill>
            <a:miter lim="400000"/>
            <a:tailEnd type="triangle"/>
          </a:ln>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691" name="Line"/>
          <p:cNvSpPr/>
          <p:nvPr/>
        </p:nvSpPr>
        <p:spPr>
          <a:xfrm>
            <a:off x="1446241" y="3429000"/>
            <a:ext cx="930376" cy="0"/>
          </a:xfrm>
          <a:prstGeom prst="line">
            <a:avLst/>
          </a:prstGeom>
          <a:ln w="76200">
            <a:solidFill>
              <a:srgbClr val="005493"/>
            </a:solidFill>
            <a:miter lim="400000"/>
            <a:tailEnd type="triangle"/>
          </a:ln>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692" name="Line"/>
          <p:cNvSpPr/>
          <p:nvPr/>
        </p:nvSpPr>
        <p:spPr>
          <a:xfrm>
            <a:off x="1446241" y="4701407"/>
            <a:ext cx="930376" cy="1"/>
          </a:xfrm>
          <a:prstGeom prst="line">
            <a:avLst/>
          </a:prstGeom>
          <a:ln w="76200">
            <a:solidFill>
              <a:srgbClr val="005493"/>
            </a:solidFill>
            <a:miter lim="400000"/>
            <a:tailEnd type="triangle"/>
          </a:ln>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693" name="Srihari et al., Early Detection of First-Episode Psychosis in a U.S. community: A Nonrandomized Controlled Trial (Under review)"/>
          <p:cNvSpPr txBox="1"/>
          <p:nvPr/>
        </p:nvSpPr>
        <p:spPr>
          <a:xfrm>
            <a:off x="239687" y="5956299"/>
            <a:ext cx="8824269"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500" i="1"/>
            </a:pPr>
            <a:r>
              <a:t>Srihari et al., </a:t>
            </a:r>
            <a:r>
              <a:rPr b="1"/>
              <a:t>Early Detection of First-Episode Psychosis in a U.S. community: </a:t>
            </a:r>
            <a:r>
              <a:rPr b="1">
                <a:solidFill>
                  <a:srgbClr val="232323"/>
                </a:solidFill>
              </a:rPr>
              <a:t>A Nonrandomized Controlled Trial</a:t>
            </a:r>
            <a:r>
              <a:rPr>
                <a:solidFill>
                  <a:srgbClr val="232323"/>
                </a:solidFill>
              </a:rPr>
              <a:t> (Under review)</a:t>
            </a:r>
          </a:p>
        </p:txBody>
      </p:sp>
      <p:sp>
        <p:nvSpPr>
          <p:cNvPr id="694" name="Median Total DUP at STEP"/>
          <p:cNvSpPr txBox="1"/>
          <p:nvPr/>
        </p:nvSpPr>
        <p:spPr>
          <a:xfrm>
            <a:off x="809977" y="1041399"/>
            <a:ext cx="2863305"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Median Total DUP at STEP</a:t>
            </a:r>
          </a:p>
        </p:txBody>
      </p:sp>
      <p:sp>
        <p:nvSpPr>
          <p:cNvPr id="2" name="Rectangle 1">
            <a:extLst>
              <a:ext uri="{FF2B5EF4-FFF2-40B4-BE49-F238E27FC236}">
                <a16:creationId xmlns:a16="http://schemas.microsoft.com/office/drawing/2014/main" id="{CE80AB5B-7DC9-B289-B13B-F69AC49C8B19}"/>
              </a:ext>
            </a:extLst>
          </p:cNvPr>
          <p:cNvSpPr/>
          <p:nvPr/>
        </p:nvSpPr>
        <p:spPr>
          <a:xfrm>
            <a:off x="0" y="-8597"/>
            <a:ext cx="9144000" cy="960968"/>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3" name="Content Placeholder 4" descr="Logo&#10;&#10;Description automatically generated">
            <a:extLst>
              <a:ext uri="{FF2B5EF4-FFF2-40B4-BE49-F238E27FC236}">
                <a16:creationId xmlns:a16="http://schemas.microsoft.com/office/drawing/2014/main" id="{FF629869-E270-B86D-2866-53D87ACBD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453695" y="228874"/>
            <a:ext cx="1438983" cy="543289"/>
          </a:xfrm>
          <a:prstGeom prst="rect">
            <a:avLst/>
          </a:prstGeom>
          <a:noFill/>
          <a:ln w="9525">
            <a:noFill/>
            <a:miter lim="800000"/>
            <a:headEnd/>
            <a:tailEnd/>
          </a:ln>
        </p:spPr>
      </p:pic>
      <p:sp>
        <p:nvSpPr>
          <p:cNvPr id="4" name="TextBox 3">
            <a:extLst>
              <a:ext uri="{FF2B5EF4-FFF2-40B4-BE49-F238E27FC236}">
                <a16:creationId xmlns:a16="http://schemas.microsoft.com/office/drawing/2014/main" id="{54F85757-BD99-F5EF-A399-7388AA4A2026}"/>
              </a:ext>
            </a:extLst>
          </p:cNvPr>
          <p:cNvSpPr txBox="1"/>
          <p:nvPr/>
        </p:nvSpPr>
        <p:spPr>
          <a:xfrm>
            <a:off x="223281" y="224917"/>
            <a:ext cx="7670012" cy="461665"/>
          </a:xfrm>
          <a:prstGeom prst="rect">
            <a:avLst/>
          </a:prstGeom>
          <a:noFill/>
        </p:spPr>
        <p:txBody>
          <a:bodyPr wrap="square" rtlCol="0">
            <a:spAutoFit/>
          </a:bodyPr>
          <a:lstStyle/>
          <a:p>
            <a:pPr marL="40638" marR="40638" defTabSz="457184">
              <a:defRPr sz="4200">
                <a:solidFill>
                  <a:srgbClr val="000000"/>
                </a:solidFill>
                <a:uFill>
                  <a:solidFill>
                    <a:srgbClr val="000000"/>
                  </a:solidFill>
                </a:uFill>
                <a:latin typeface="Helvetica Light"/>
                <a:ea typeface="Helvetica Light"/>
                <a:cs typeface="Helvetica Light"/>
                <a:sym typeface="Helvetica Light"/>
              </a:defRPr>
            </a:pPr>
            <a:r>
              <a:rPr lang="en-US" sz="2400" b="1" dirty="0">
                <a:solidFill>
                  <a:schemeClr val="bg1"/>
                </a:solidFill>
                <a:latin typeface="Georgia" panose="02040502050405020303" pitchFamily="18" charset="0"/>
              </a:rPr>
              <a:t>Did </a:t>
            </a:r>
            <a:r>
              <a:rPr lang="en-US" sz="2400" b="1" dirty="0" err="1">
                <a:solidFill>
                  <a:schemeClr val="bg1"/>
                </a:solidFill>
                <a:latin typeface="Georgia" panose="02040502050405020303" pitchFamily="18" charset="0"/>
              </a:rPr>
              <a:t>Mindmap</a:t>
            </a:r>
            <a:r>
              <a:rPr lang="en-US" sz="2400" b="1" dirty="0">
                <a:solidFill>
                  <a:schemeClr val="bg1"/>
                </a:solidFill>
                <a:latin typeface="Georgia" panose="02040502050405020303" pitchFamily="18" charset="0"/>
              </a:rPr>
              <a:t> work?</a:t>
            </a:r>
            <a:endParaRPr lang="en-US" sz="1800" dirty="0">
              <a:solidFill>
                <a:schemeClr val="bg1"/>
              </a:solidFill>
              <a:latin typeface="Georgia" panose="02040502050405020303" pitchFamily="18"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7" name="Psychosis Onset to FES: SHORTENED BY HOW MUCH?"/>
          <p:cNvGrpSpPr/>
          <p:nvPr/>
        </p:nvGrpSpPr>
        <p:grpSpPr>
          <a:xfrm>
            <a:off x="425822" y="137424"/>
            <a:ext cx="8292357" cy="876301"/>
            <a:chOff x="0" y="0"/>
            <a:chExt cx="8292355" cy="876300"/>
          </a:xfrm>
        </p:grpSpPr>
        <p:sp>
          <p:nvSpPr>
            <p:cNvPr id="806" name="Psychosis Onset to FES: SHORTENED BY HOW MUCH?"/>
            <p:cNvSpPr txBox="1"/>
            <p:nvPr/>
          </p:nvSpPr>
          <p:spPr>
            <a:xfrm>
              <a:off x="152400" y="88900"/>
              <a:ext cx="7987556" cy="49530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400"/>
              </a:lvl1pPr>
            </a:lstStyle>
            <a:p>
              <a:r>
                <a:t>Psychosis Onset to FES: SHORTENED BY HOW MUCH?</a:t>
              </a:r>
            </a:p>
          </p:txBody>
        </p:sp>
        <p:pic>
          <p:nvPicPr>
            <p:cNvPr id="805" name="Psychosis Onset to FES: SHORTENED BY HOW MUCH? Psychosis Onset to FES: SHORTENED BY HOW MUCH?" descr="Psychosis Onset to FES: SHORTENED BY HOW MUCH? Psychosis Onset to FES: SHORTENED BY HOW MUCH?"/>
            <p:cNvPicPr>
              <a:picLocks/>
            </p:cNvPicPr>
            <p:nvPr/>
          </p:nvPicPr>
          <p:blipFill>
            <a:blip r:embed="rId2"/>
            <a:stretch>
              <a:fillRect/>
            </a:stretch>
          </p:blipFill>
          <p:spPr>
            <a:xfrm>
              <a:off x="0" y="0"/>
              <a:ext cx="8292356" cy="876300"/>
            </a:xfrm>
            <a:prstGeom prst="rect">
              <a:avLst/>
            </a:prstGeom>
            <a:effectLst/>
          </p:spPr>
        </p:pic>
      </p:grpSp>
      <p:graphicFrame>
        <p:nvGraphicFramePr>
          <p:cNvPr id="808" name="Table 1"/>
          <p:cNvGraphicFramePr/>
          <p:nvPr/>
        </p:nvGraphicFramePr>
        <p:xfrm>
          <a:off x="702885" y="1741209"/>
          <a:ext cx="2968644" cy="3860281"/>
        </p:xfrm>
        <a:graphic>
          <a:graphicData uri="http://schemas.openxmlformats.org/drawingml/2006/table">
            <a:tbl>
              <a:tblPr bandRow="1">
                <a:tableStyleId>{4C3C2611-4C71-4FC5-86AE-919BDF0F9419}</a:tableStyleId>
              </a:tblPr>
              <a:tblGrid>
                <a:gridCol w="1433537">
                  <a:extLst>
                    <a:ext uri="{9D8B030D-6E8A-4147-A177-3AD203B41FA5}">
                      <a16:colId xmlns:a16="http://schemas.microsoft.com/office/drawing/2014/main" val="20000"/>
                    </a:ext>
                  </a:extLst>
                </a:gridCol>
                <a:gridCol w="1535107">
                  <a:extLst>
                    <a:ext uri="{9D8B030D-6E8A-4147-A177-3AD203B41FA5}">
                      <a16:colId xmlns:a16="http://schemas.microsoft.com/office/drawing/2014/main" val="20001"/>
                    </a:ext>
                  </a:extLst>
                </a:gridCol>
              </a:tblGrid>
              <a:tr h="1357004">
                <a:tc>
                  <a:txBody>
                    <a:bodyPr/>
                    <a:lstStyle/>
                    <a:p>
                      <a:pPr algn="l" defTabSz="406400">
                        <a:defRPr sz="1800">
                          <a:solidFill>
                            <a:srgbClr val="000000"/>
                          </a:solidFill>
                          <a:uFillTx/>
                        </a:defRPr>
                      </a:pPr>
                      <a:r>
                        <a:rPr sz="2000">
                          <a:latin typeface="+mj-lt"/>
                          <a:ea typeface="+mj-ea"/>
                          <a:cs typeface="+mj-cs"/>
                          <a:sym typeface="Gill Sans"/>
                        </a:rPr>
                        <a:t>311.5</a:t>
                      </a:r>
                    </a:p>
                  </a:txBody>
                  <a:tcPr marL="50800" marR="50800" marT="50800" marB="50800" anchor="ctr" horzOverflow="overflow">
                    <a:lnR w="3175">
                      <a:solidFill>
                        <a:srgbClr val="B4B4B4"/>
                      </a:solidFill>
                      <a:miter lim="400000"/>
                    </a:lnR>
                    <a:lnB w="3175">
                      <a:solidFill>
                        <a:srgbClr val="B4B4B4"/>
                      </a:solidFill>
                      <a:miter lim="400000"/>
                    </a:lnB>
                  </a:tcPr>
                </a:tc>
                <a:tc>
                  <a:txBody>
                    <a:bodyPr/>
                    <a:lstStyle/>
                    <a:p>
                      <a:pPr defTabSz="406400">
                        <a:defRPr sz="2000">
                          <a:solidFill>
                            <a:srgbClr val="000000"/>
                          </a:solidFill>
                          <a:uFillTx/>
                          <a:latin typeface="+mj-lt"/>
                          <a:ea typeface="+mj-ea"/>
                          <a:cs typeface="+mj-cs"/>
                          <a:sym typeface="Gill Sans"/>
                        </a:defRPr>
                      </a:pPr>
                      <a:r>
                        <a:t>149 </a:t>
                      </a:r>
                      <a:r>
                        <a:rPr u="sng"/>
                        <a:t>Days</a:t>
                      </a:r>
                    </a:p>
                  </a:txBody>
                  <a:tcPr marL="50800" marR="50800" marT="50800" marB="50800" anchor="ctr" horzOverflow="overflow">
                    <a:lnL w="3175">
                      <a:solidFill>
                        <a:srgbClr val="B4B4B4"/>
                      </a:solidFill>
                      <a:miter lim="400000"/>
                    </a:lnL>
                    <a:lnB w="3175">
                      <a:solidFill>
                        <a:srgbClr val="B4B4B4"/>
                      </a:solidFill>
                      <a:miter lim="400000"/>
                    </a:lnB>
                  </a:tcPr>
                </a:tc>
                <a:extLst>
                  <a:ext uri="{0D108BD9-81ED-4DB2-BD59-A6C34878D82A}">
                    <a16:rowId xmlns:a16="http://schemas.microsoft.com/office/drawing/2014/main" val="10000"/>
                  </a:ext>
                </a:extLst>
              </a:tr>
              <a:tr h="860375">
                <a:tc>
                  <a:txBody>
                    <a:bodyPr/>
                    <a:lstStyle/>
                    <a:p>
                      <a:pPr algn="l" defTabSz="406400">
                        <a:defRPr sz="1800">
                          <a:solidFill>
                            <a:srgbClr val="000000"/>
                          </a:solidFill>
                          <a:uFillTx/>
                        </a:defRPr>
                      </a:pPr>
                      <a:r>
                        <a:rPr sz="2000">
                          <a:latin typeface="+mj-lt"/>
                          <a:ea typeface="+mj-ea"/>
                          <a:cs typeface="+mj-cs"/>
                          <a:sym typeface="Gill Sans"/>
                        </a:rPr>
                        <a:t>44.5</a:t>
                      </a:r>
                    </a:p>
                  </a:txBody>
                  <a:tcPr marL="50800" marR="50800" marT="50800" marB="50800" anchor="ctr" horzOverflow="overflow">
                    <a:lnR w="3175">
                      <a:solidFill>
                        <a:srgbClr val="B4B4B4"/>
                      </a:solidFill>
                      <a:miter lim="400000"/>
                    </a:lnR>
                    <a:lnT w="3175">
                      <a:solidFill>
                        <a:srgbClr val="B4B4B4"/>
                      </a:solidFill>
                      <a:miter lim="400000"/>
                    </a:lnT>
                    <a:lnB w="3175">
                      <a:solidFill>
                        <a:srgbClr val="B4B4B4"/>
                      </a:solidFill>
                      <a:miter lim="400000"/>
                    </a:lnB>
                  </a:tcPr>
                </a:tc>
                <a:tc>
                  <a:txBody>
                    <a:bodyPr/>
                    <a:lstStyle/>
                    <a:p>
                      <a:pPr defTabSz="406400">
                        <a:defRPr sz="2000">
                          <a:solidFill>
                            <a:srgbClr val="000000"/>
                          </a:solidFill>
                          <a:uFillTx/>
                          <a:latin typeface="+mj-lt"/>
                          <a:ea typeface="+mj-ea"/>
                          <a:cs typeface="+mj-cs"/>
                          <a:sym typeface="Gill Sans"/>
                        </a:defRPr>
                      </a:pPr>
                      <a:r>
                        <a:t>21 </a:t>
                      </a:r>
                      <a:r>
                        <a:rPr u="sng"/>
                        <a:t>Weeks</a:t>
                      </a:r>
                    </a:p>
                  </a:txBody>
                  <a:tcPr marL="50800" marR="50800" marT="50800" marB="50800" anchor="ctr" horzOverflow="overflow">
                    <a:lnL w="3175">
                      <a:solidFill>
                        <a:srgbClr val="B4B4B4"/>
                      </a:solidFill>
                      <a:miter lim="400000"/>
                    </a:lnL>
                    <a:lnT w="3175">
                      <a:solidFill>
                        <a:srgbClr val="B4B4B4"/>
                      </a:solidFill>
                      <a:miter lim="400000"/>
                    </a:lnT>
                    <a:lnB w="3175">
                      <a:solidFill>
                        <a:srgbClr val="B4B4B4"/>
                      </a:solidFill>
                      <a:miter lim="400000"/>
                    </a:lnB>
                  </a:tcPr>
                </a:tc>
                <a:extLst>
                  <a:ext uri="{0D108BD9-81ED-4DB2-BD59-A6C34878D82A}">
                    <a16:rowId xmlns:a16="http://schemas.microsoft.com/office/drawing/2014/main" val="10001"/>
                  </a:ext>
                </a:extLst>
              </a:tr>
              <a:tr h="1642902">
                <a:tc>
                  <a:txBody>
                    <a:bodyPr/>
                    <a:lstStyle/>
                    <a:p>
                      <a:pPr algn="l" defTabSz="406400">
                        <a:defRPr sz="1800">
                          <a:solidFill>
                            <a:srgbClr val="000000"/>
                          </a:solidFill>
                          <a:uFillTx/>
                        </a:defRPr>
                      </a:pPr>
                      <a:r>
                        <a:rPr sz="2000">
                          <a:latin typeface="+mj-lt"/>
                          <a:ea typeface="+mj-ea"/>
                          <a:cs typeface="+mj-cs"/>
                          <a:sym typeface="Gill Sans"/>
                        </a:rPr>
                        <a:t>~10 </a:t>
                      </a:r>
                    </a:p>
                  </a:txBody>
                  <a:tcPr marL="50800" marR="50800" marT="50800" marB="50800" anchor="ctr" horzOverflow="overflow">
                    <a:lnR w="3175">
                      <a:solidFill>
                        <a:srgbClr val="B4B4B4"/>
                      </a:solidFill>
                      <a:miter lim="400000"/>
                    </a:lnR>
                    <a:lnT w="3175">
                      <a:solidFill>
                        <a:srgbClr val="B4B4B4"/>
                      </a:solidFill>
                      <a:miter lim="400000"/>
                    </a:lnT>
                  </a:tcPr>
                </a:tc>
                <a:tc>
                  <a:txBody>
                    <a:bodyPr/>
                    <a:lstStyle/>
                    <a:p>
                      <a:pPr defTabSz="406400">
                        <a:defRPr sz="2000">
                          <a:solidFill>
                            <a:srgbClr val="000000"/>
                          </a:solidFill>
                          <a:uFillTx/>
                          <a:latin typeface="+mj-lt"/>
                          <a:ea typeface="+mj-ea"/>
                          <a:cs typeface="+mj-cs"/>
                          <a:sym typeface="Gill Sans"/>
                        </a:defRPr>
                      </a:pPr>
                      <a:r>
                        <a:t>~ 5 </a:t>
                      </a:r>
                      <a:r>
                        <a:rPr u="sng"/>
                        <a:t>Months</a:t>
                      </a:r>
                    </a:p>
                  </a:txBody>
                  <a:tcPr marL="50800" marR="50800" marT="50800" marB="50800" anchor="ctr" horzOverflow="overflow">
                    <a:lnL w="3175">
                      <a:solidFill>
                        <a:srgbClr val="B4B4B4"/>
                      </a:solidFill>
                      <a:miter lim="400000"/>
                    </a:lnL>
                    <a:lnT w="3175">
                      <a:solidFill>
                        <a:srgbClr val="B4B4B4"/>
                      </a:solidFill>
                      <a:miter lim="400000"/>
                    </a:lnT>
                  </a:tcPr>
                </a:tc>
                <a:extLst>
                  <a:ext uri="{0D108BD9-81ED-4DB2-BD59-A6C34878D82A}">
                    <a16:rowId xmlns:a16="http://schemas.microsoft.com/office/drawing/2014/main" val="10002"/>
                  </a:ext>
                </a:extLst>
              </a:tr>
            </a:tbl>
          </a:graphicData>
        </a:graphic>
      </p:graphicFrame>
      <p:sp>
        <p:nvSpPr>
          <p:cNvPr id="809" name="Line"/>
          <p:cNvSpPr/>
          <p:nvPr/>
        </p:nvSpPr>
        <p:spPr>
          <a:xfrm>
            <a:off x="1418544" y="2447413"/>
            <a:ext cx="930376" cy="1"/>
          </a:xfrm>
          <a:prstGeom prst="line">
            <a:avLst/>
          </a:prstGeom>
          <a:ln w="63500">
            <a:solidFill>
              <a:srgbClr val="005493"/>
            </a:solidFill>
            <a:miter lim="400000"/>
            <a:tailEnd type="triangle"/>
          </a:ln>
        </p:spPr>
        <p:txBody>
          <a:bodyPr lIns="50800" tIns="50800" rIns="50800" bIns="50800" anchor="ctr"/>
          <a:lstStyle/>
          <a:p>
            <a:pPr algn="ctr" defTabSz="558800">
              <a:defRPr sz="1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810" name="Line"/>
          <p:cNvSpPr/>
          <p:nvPr/>
        </p:nvSpPr>
        <p:spPr>
          <a:xfrm>
            <a:off x="1418544" y="3525940"/>
            <a:ext cx="930376" cy="1"/>
          </a:xfrm>
          <a:prstGeom prst="line">
            <a:avLst/>
          </a:prstGeom>
          <a:ln w="63500">
            <a:solidFill>
              <a:srgbClr val="005493"/>
            </a:solidFill>
            <a:miter lim="400000"/>
            <a:tailEnd type="triangle"/>
          </a:ln>
        </p:spPr>
        <p:txBody>
          <a:bodyPr lIns="50800" tIns="50800" rIns="50800" bIns="50800" anchor="ctr"/>
          <a:lstStyle/>
          <a:p>
            <a:pPr algn="ctr" defTabSz="558800">
              <a:defRPr sz="1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811" name="Line"/>
          <p:cNvSpPr/>
          <p:nvPr/>
        </p:nvSpPr>
        <p:spPr>
          <a:xfrm>
            <a:off x="1328528" y="4749877"/>
            <a:ext cx="930376" cy="1"/>
          </a:xfrm>
          <a:prstGeom prst="line">
            <a:avLst/>
          </a:prstGeom>
          <a:ln w="63500">
            <a:solidFill>
              <a:srgbClr val="005493"/>
            </a:solidFill>
            <a:miter lim="400000"/>
            <a:tailEnd type="triangle"/>
          </a:ln>
        </p:spPr>
        <p:txBody>
          <a:bodyPr lIns="50800" tIns="50800" rIns="50800" bIns="50800" anchor="ctr"/>
          <a:lstStyle/>
          <a:p>
            <a:pPr algn="ctr" defTabSz="558800">
              <a:defRPr sz="1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grpSp>
        <p:nvGrpSpPr>
          <p:cNvPr id="814" name="Srihari et al., Reducing the Duration of Untreated Psychosis (DUP) in a US Community: A Quasi-Experimental Trial. Schizophrenia Bulletin Open, Volume 3, Issue 1, January 2022"/>
          <p:cNvGrpSpPr/>
          <p:nvPr/>
        </p:nvGrpSpPr>
        <p:grpSpPr>
          <a:xfrm>
            <a:off x="332029" y="5844275"/>
            <a:ext cx="8479942" cy="939801"/>
            <a:chOff x="0" y="0"/>
            <a:chExt cx="8479941" cy="939800"/>
          </a:xfrm>
        </p:grpSpPr>
        <p:sp>
          <p:nvSpPr>
            <p:cNvPr id="813" name="Srihari et al., Reducing the Duration of Untreated Psychosis (DUP) in a US Community: A Quasi-Experimental Trial. Schizophrenia Bulletin Open, Volume 3, Issue 1, January 2022"/>
            <p:cNvSpPr txBox="1"/>
            <p:nvPr/>
          </p:nvSpPr>
          <p:spPr>
            <a:xfrm>
              <a:off x="152400" y="88900"/>
              <a:ext cx="8175142" cy="55880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1400" i="1"/>
              </a:pPr>
              <a:r>
                <a:t>Srihari et al., </a:t>
              </a:r>
              <a:r>
                <a:rPr b="1"/>
                <a:t>Reducing the Duration of Untreated Psychosis (DUP) in a US Community: A Quasi-Experimental Trial. </a:t>
              </a:r>
              <a:r>
                <a:t>Schizophrenia Bulletin Open, Volume 3, Issue 1, January 2022</a:t>
              </a:r>
            </a:p>
          </p:txBody>
        </p:sp>
        <p:pic>
          <p:nvPicPr>
            <p:cNvPr id="812" name="Srihari et al., Reducing the Duration of Untreated Psychosis (DUP) in a US Community: A Quasi-Experimental Trial. Schizophrenia Bulletin Open, Volume 3, Issue 1, January 2022 Srihari et al., Reducing the Duration of Untreated Psychosis (DUP) in a US Comm" descr="Srihari et al., Reducing the Duration of Untreated Psychosis (DUP) in a US Community: A Quasi-Experimental Trial. Schizophrenia Bulletin Open, Volume 3, Issue 1, January 2022 Srihari et al., Reducing the Duration of Untreated Psychosis (DUP) in a US Community: A Quasi-Experimental Trial. Schizophrenia Bulletin Open, Volume 3, Issue 1, January 2022"/>
            <p:cNvPicPr>
              <a:picLocks/>
            </p:cNvPicPr>
            <p:nvPr/>
          </p:nvPicPr>
          <p:blipFill>
            <a:blip r:embed="rId3"/>
            <a:stretch>
              <a:fillRect/>
            </a:stretch>
          </p:blipFill>
          <p:spPr>
            <a:xfrm>
              <a:off x="0" y="0"/>
              <a:ext cx="8479942" cy="939800"/>
            </a:xfrm>
            <a:prstGeom prst="rect">
              <a:avLst/>
            </a:prstGeom>
            <a:effectLst/>
          </p:spPr>
        </p:pic>
      </p:grpSp>
      <p:grpSp>
        <p:nvGrpSpPr>
          <p:cNvPr id="817" name="(Median DUP-Total at STEP)"/>
          <p:cNvGrpSpPr/>
          <p:nvPr/>
        </p:nvGrpSpPr>
        <p:grpSpPr>
          <a:xfrm>
            <a:off x="623371" y="1091946"/>
            <a:ext cx="3127674" cy="749301"/>
            <a:chOff x="0" y="0"/>
            <a:chExt cx="3127672" cy="749300"/>
          </a:xfrm>
        </p:grpSpPr>
        <p:sp>
          <p:nvSpPr>
            <p:cNvPr id="816" name="(Median DUP-Total at STEP)"/>
            <p:cNvSpPr txBox="1"/>
            <p:nvPr/>
          </p:nvSpPr>
          <p:spPr>
            <a:xfrm>
              <a:off x="152400" y="88900"/>
              <a:ext cx="2822873" cy="36830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600" b="1"/>
              </a:lvl1pPr>
            </a:lstStyle>
            <a:p>
              <a:r>
                <a:t>(Median DUP-Total at STEP)</a:t>
              </a:r>
            </a:p>
          </p:txBody>
        </p:sp>
        <p:pic>
          <p:nvPicPr>
            <p:cNvPr id="815" name="(Median DUP-Total at STEP) (Median DUP-Total at STEP)" descr="(Median DUP-Total at STEP) (Median DUP-Total at STEP)"/>
            <p:cNvPicPr>
              <a:picLocks/>
            </p:cNvPicPr>
            <p:nvPr/>
          </p:nvPicPr>
          <p:blipFill>
            <a:blip r:embed="rId4"/>
            <a:stretch>
              <a:fillRect/>
            </a:stretch>
          </p:blipFill>
          <p:spPr>
            <a:xfrm>
              <a:off x="0" y="0"/>
              <a:ext cx="3127673" cy="749300"/>
            </a:xfrm>
            <a:prstGeom prst="rect">
              <a:avLst/>
            </a:prstGeom>
            <a:effectLst/>
          </p:spPr>
        </p:pic>
      </p:grpSp>
      <p:grpSp>
        <p:nvGrpSpPr>
          <p:cNvPr id="820" name="(Median DUP at TIPS)*"/>
          <p:cNvGrpSpPr/>
          <p:nvPr/>
        </p:nvGrpSpPr>
        <p:grpSpPr>
          <a:xfrm>
            <a:off x="6497544" y="971296"/>
            <a:ext cx="2471379" cy="990601"/>
            <a:chOff x="0" y="0"/>
            <a:chExt cx="2471378" cy="990600"/>
          </a:xfrm>
        </p:grpSpPr>
        <p:sp>
          <p:nvSpPr>
            <p:cNvPr id="819" name="(Median DUP at TIPS)*"/>
            <p:cNvSpPr txBox="1"/>
            <p:nvPr/>
          </p:nvSpPr>
          <p:spPr>
            <a:xfrm>
              <a:off x="152400" y="88900"/>
              <a:ext cx="2166579" cy="60960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1600" b="1"/>
              </a:pPr>
              <a:r>
                <a:t>(Median </a:t>
              </a:r>
              <a:r>
                <a:rPr i="1"/>
                <a:t>DUP</a:t>
              </a:r>
              <a:r>
                <a:t> at TIPS)*</a:t>
              </a:r>
            </a:p>
          </p:txBody>
        </p:sp>
        <p:pic>
          <p:nvPicPr>
            <p:cNvPr id="818" name="(Median DUP at TIPS)* (Median DUP at TIPS)*" descr="(Median DUP at TIPS)* (Median DUP at TIPS)*"/>
            <p:cNvPicPr>
              <a:picLocks/>
            </p:cNvPicPr>
            <p:nvPr/>
          </p:nvPicPr>
          <p:blipFill>
            <a:blip r:embed="rId5"/>
            <a:stretch>
              <a:fillRect/>
            </a:stretch>
          </p:blipFill>
          <p:spPr>
            <a:xfrm>
              <a:off x="0" y="0"/>
              <a:ext cx="2471379" cy="990600"/>
            </a:xfrm>
            <a:prstGeom prst="rect">
              <a:avLst/>
            </a:prstGeom>
            <a:effectLst/>
          </p:spPr>
        </p:pic>
      </p:grpSp>
      <p:grpSp>
        <p:nvGrpSpPr>
          <p:cNvPr id="823" name="(Median DUP RAISE)"/>
          <p:cNvGrpSpPr/>
          <p:nvPr/>
        </p:nvGrpSpPr>
        <p:grpSpPr>
          <a:xfrm>
            <a:off x="3727822" y="1091946"/>
            <a:ext cx="2639959" cy="749301"/>
            <a:chOff x="0" y="0"/>
            <a:chExt cx="2639958" cy="749300"/>
          </a:xfrm>
        </p:grpSpPr>
        <p:sp>
          <p:nvSpPr>
            <p:cNvPr id="822" name="(Median DUP RAISE)"/>
            <p:cNvSpPr txBox="1"/>
            <p:nvPr/>
          </p:nvSpPr>
          <p:spPr>
            <a:xfrm>
              <a:off x="152400" y="88900"/>
              <a:ext cx="2335159" cy="36830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1600" b="1"/>
              </a:lvl1pPr>
            </a:lstStyle>
            <a:p>
              <a:r>
                <a:t>(Median DUP RAISE)</a:t>
              </a:r>
            </a:p>
          </p:txBody>
        </p:sp>
        <p:pic>
          <p:nvPicPr>
            <p:cNvPr id="821" name="(Median DUP RAISE) (Median DUP RAISE)" descr="(Median DUP RAISE) (Median DUP RAISE)"/>
            <p:cNvPicPr>
              <a:picLocks/>
            </p:cNvPicPr>
            <p:nvPr/>
          </p:nvPicPr>
          <p:blipFill>
            <a:blip r:embed="rId6"/>
            <a:stretch>
              <a:fillRect/>
            </a:stretch>
          </p:blipFill>
          <p:spPr>
            <a:xfrm>
              <a:off x="0" y="0"/>
              <a:ext cx="2639959" cy="749300"/>
            </a:xfrm>
            <a:prstGeom prst="rect">
              <a:avLst/>
            </a:prstGeom>
            <a:effectLst/>
          </p:spPr>
        </p:pic>
      </p:grpSp>
      <p:graphicFrame>
        <p:nvGraphicFramePr>
          <p:cNvPr id="824" name="Table 1-1"/>
          <p:cNvGraphicFramePr/>
          <p:nvPr/>
        </p:nvGraphicFramePr>
        <p:xfrm>
          <a:off x="6497544" y="3101428"/>
          <a:ext cx="2471377" cy="849023"/>
        </p:xfrm>
        <a:graphic>
          <a:graphicData uri="http://schemas.openxmlformats.org/drawingml/2006/table">
            <a:tbl>
              <a:tblPr>
                <a:tableStyleId>{4C3C2611-4C71-4FC5-86AE-919BDF0F9419}</a:tableStyleId>
              </a:tblPr>
              <a:tblGrid>
                <a:gridCol w="1193410">
                  <a:extLst>
                    <a:ext uri="{9D8B030D-6E8A-4147-A177-3AD203B41FA5}">
                      <a16:colId xmlns:a16="http://schemas.microsoft.com/office/drawing/2014/main" val="20000"/>
                    </a:ext>
                  </a:extLst>
                </a:gridCol>
                <a:gridCol w="1277967">
                  <a:extLst>
                    <a:ext uri="{9D8B030D-6E8A-4147-A177-3AD203B41FA5}">
                      <a16:colId xmlns:a16="http://schemas.microsoft.com/office/drawing/2014/main" val="20001"/>
                    </a:ext>
                  </a:extLst>
                </a:gridCol>
              </a:tblGrid>
              <a:tr h="849023">
                <a:tc>
                  <a:txBody>
                    <a:bodyPr/>
                    <a:lstStyle/>
                    <a:p>
                      <a:pPr algn="l" defTabSz="406400">
                        <a:defRPr sz="1800">
                          <a:solidFill>
                            <a:srgbClr val="000000"/>
                          </a:solidFill>
                          <a:uFillTx/>
                        </a:defRPr>
                      </a:pPr>
                      <a:r>
                        <a:rPr sz="2000">
                          <a:latin typeface="+mj-lt"/>
                          <a:ea typeface="+mj-ea"/>
                          <a:cs typeface="+mj-cs"/>
                          <a:sym typeface="Gill Sans"/>
                        </a:rPr>
                        <a:t>10</a:t>
                      </a:r>
                    </a:p>
                  </a:txBody>
                  <a:tcPr marL="50800" marR="50800" marT="50800" marB="50800" anchor="ctr" horzOverflow="overflow">
                    <a:lnR w="3175">
                      <a:solidFill>
                        <a:srgbClr val="B4B4B4"/>
                      </a:solidFill>
                      <a:miter lim="400000"/>
                    </a:lnR>
                  </a:tcPr>
                </a:tc>
                <a:tc>
                  <a:txBody>
                    <a:bodyPr/>
                    <a:lstStyle/>
                    <a:p>
                      <a:pPr defTabSz="406400">
                        <a:defRPr sz="2000">
                          <a:solidFill>
                            <a:srgbClr val="000000"/>
                          </a:solidFill>
                          <a:uFillTx/>
                          <a:latin typeface="+mj-lt"/>
                          <a:ea typeface="+mj-ea"/>
                          <a:cs typeface="+mj-cs"/>
                          <a:sym typeface="Gill Sans"/>
                        </a:defRPr>
                      </a:pPr>
                      <a:r>
                        <a:t>5 </a:t>
                      </a:r>
                      <a:r>
                        <a:rPr u="sng"/>
                        <a:t>Weeks</a:t>
                      </a:r>
                    </a:p>
                    <a:p>
                      <a:pPr defTabSz="406400">
                        <a:defRPr sz="1300">
                          <a:solidFill>
                            <a:srgbClr val="000000"/>
                          </a:solidFill>
                          <a:uFillTx/>
                          <a:latin typeface="+mj-lt"/>
                          <a:ea typeface="+mj-ea"/>
                          <a:cs typeface="+mj-cs"/>
                          <a:sym typeface="Gill Sans"/>
                        </a:defRPr>
                      </a:pPr>
                      <a:r>
                        <a:rPr u="sng"/>
                        <a:t>(16 at control site)</a:t>
                      </a:r>
                    </a:p>
                  </a:txBody>
                  <a:tcPr marL="50800" marR="50800" marT="50800" marB="50800" anchor="ctr" horzOverflow="overflow">
                    <a:lnL w="3175">
                      <a:solidFill>
                        <a:srgbClr val="B4B4B4"/>
                      </a:solidFill>
                      <a:miter lim="400000"/>
                    </a:lnL>
                  </a:tcPr>
                </a:tc>
                <a:extLst>
                  <a:ext uri="{0D108BD9-81ED-4DB2-BD59-A6C34878D82A}">
                    <a16:rowId xmlns:a16="http://schemas.microsoft.com/office/drawing/2014/main" val="10000"/>
                  </a:ext>
                </a:extLst>
              </a:tr>
            </a:tbl>
          </a:graphicData>
        </a:graphic>
      </p:graphicFrame>
      <p:sp>
        <p:nvSpPr>
          <p:cNvPr id="825" name="Line"/>
          <p:cNvSpPr/>
          <p:nvPr/>
        </p:nvSpPr>
        <p:spPr>
          <a:xfrm>
            <a:off x="6863409" y="3525940"/>
            <a:ext cx="930377" cy="1"/>
          </a:xfrm>
          <a:prstGeom prst="line">
            <a:avLst/>
          </a:prstGeom>
          <a:ln w="63500">
            <a:solidFill>
              <a:srgbClr val="005493"/>
            </a:solidFill>
            <a:miter lim="400000"/>
            <a:tailEnd type="triangle"/>
          </a:ln>
        </p:spPr>
        <p:txBody>
          <a:bodyPr lIns="50800" tIns="50800" rIns="50800" bIns="50800" anchor="ctr"/>
          <a:lstStyle/>
          <a:p>
            <a:pPr algn="ctr" defTabSz="558800">
              <a:defRPr sz="1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826" name="*2nd quartile reduction at TIPS of 11 weeks vs 8 weeks at STEP…"/>
          <p:cNvSpPr txBox="1"/>
          <p:nvPr/>
        </p:nvSpPr>
        <p:spPr>
          <a:xfrm>
            <a:off x="6357859" y="4052320"/>
            <a:ext cx="2639960"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600"/>
            </a:pPr>
            <a:r>
              <a:t>*2nd quartile reduction at TIPS of 11 weeks vs 8 weeks at STEP</a:t>
            </a:r>
          </a:p>
          <a:p>
            <a:pPr>
              <a:defRPr i="1"/>
            </a:pPr>
            <a:r>
              <a:t>Ferrara et al. Schiz Research 2019</a:t>
            </a:r>
          </a:p>
        </p:txBody>
      </p:sp>
      <p:graphicFrame>
        <p:nvGraphicFramePr>
          <p:cNvPr id="827" name="Table 1-1-1"/>
          <p:cNvGraphicFramePr/>
          <p:nvPr/>
        </p:nvGraphicFramePr>
        <p:xfrm>
          <a:off x="3864676" y="3101428"/>
          <a:ext cx="2366249" cy="849023"/>
        </p:xfrm>
        <a:graphic>
          <a:graphicData uri="http://schemas.openxmlformats.org/drawingml/2006/table">
            <a:tbl>
              <a:tblPr>
                <a:tableStyleId>{4C3C2611-4C71-4FC5-86AE-919BDF0F9419}</a:tableStyleId>
              </a:tblPr>
              <a:tblGrid>
                <a:gridCol w="2366249">
                  <a:extLst>
                    <a:ext uri="{9D8B030D-6E8A-4147-A177-3AD203B41FA5}">
                      <a16:colId xmlns:a16="http://schemas.microsoft.com/office/drawing/2014/main" val="20000"/>
                    </a:ext>
                  </a:extLst>
                </a:gridCol>
              </a:tblGrid>
              <a:tr h="849023">
                <a:tc>
                  <a:txBody>
                    <a:bodyPr/>
                    <a:lstStyle/>
                    <a:p>
                      <a:pPr defTabSz="406400">
                        <a:defRPr sz="2000">
                          <a:solidFill>
                            <a:srgbClr val="000000"/>
                          </a:solidFill>
                          <a:uFillTx/>
                          <a:latin typeface="+mj-lt"/>
                          <a:ea typeface="+mj-ea"/>
                          <a:cs typeface="+mj-cs"/>
                          <a:sym typeface="Gill Sans"/>
                        </a:defRPr>
                      </a:pPr>
                      <a:r>
                        <a:t>74 </a:t>
                      </a:r>
                      <a:r>
                        <a:rPr u="sng"/>
                        <a:t>weeks</a:t>
                      </a:r>
                      <a:r>
                        <a:t> </a:t>
                      </a:r>
                    </a:p>
                    <a:p>
                      <a:pPr algn="l" defTabSz="406400">
                        <a:defRPr sz="1800">
                          <a:solidFill>
                            <a:srgbClr val="000000"/>
                          </a:solidFill>
                          <a:uFillTx/>
                          <a:latin typeface="+mj-lt"/>
                          <a:ea typeface="+mj-ea"/>
                          <a:cs typeface="+mj-cs"/>
                          <a:sym typeface="Gill Sans"/>
                        </a:defRPr>
                      </a:pPr>
                      <a:r>
                        <a:t>(~ 61 weeks at PREP)</a:t>
                      </a:r>
                    </a:p>
                  </a:txBody>
                  <a:tcPr marL="50800" marR="50800" marT="50800" marB="50800" anchor="ctr" horzOverflow="overflow"/>
                </a:tc>
                <a:extLst>
                  <a:ext uri="{0D108BD9-81ED-4DB2-BD59-A6C34878D82A}">
                    <a16:rowId xmlns:a16="http://schemas.microsoft.com/office/drawing/2014/main" val="10000"/>
                  </a:ext>
                </a:extLst>
              </a:tr>
            </a:tbl>
          </a:graphicData>
        </a:graphic>
      </p:graphicFrame>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Image" descr="Image"/>
          <p:cNvPicPr>
            <a:picLocks noChangeAspect="1"/>
          </p:cNvPicPr>
          <p:nvPr/>
        </p:nvPicPr>
        <p:blipFill>
          <a:blip r:embed="rId2"/>
          <a:stretch>
            <a:fillRect/>
          </a:stretch>
        </p:blipFill>
        <p:spPr>
          <a:xfrm>
            <a:off x="1966734" y="1002905"/>
            <a:ext cx="5057503" cy="5201845"/>
          </a:xfrm>
          <a:prstGeom prst="rect">
            <a:avLst/>
          </a:prstGeom>
          <a:ln w="25400">
            <a:solidFill>
              <a:srgbClr val="000000"/>
            </a:solidFill>
            <a:miter lim="400000"/>
          </a:ln>
        </p:spPr>
      </p:pic>
      <p:grpSp>
        <p:nvGrpSpPr>
          <p:cNvPr id="299" name="Mathis et al . Granular analysis of pathways to care and durations of untreated psychosis (PLOS ONE, 2022)"/>
          <p:cNvGrpSpPr/>
          <p:nvPr/>
        </p:nvGrpSpPr>
        <p:grpSpPr>
          <a:xfrm>
            <a:off x="265895" y="6255284"/>
            <a:ext cx="8459182" cy="708820"/>
            <a:chOff x="0" y="0"/>
            <a:chExt cx="12030835" cy="1008098"/>
          </a:xfrm>
        </p:grpSpPr>
        <p:sp>
          <p:nvSpPr>
            <p:cNvPr id="298" name="Mathis et al . Granular analysis of pathways to care and durations of untreated psychosis (PLOS ONE, 2022)"/>
            <p:cNvSpPr txBox="1"/>
            <p:nvPr/>
          </p:nvSpPr>
          <p:spPr>
            <a:xfrm>
              <a:off x="215900" y="152873"/>
              <a:ext cx="11599036" cy="42295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9" tIns="50799" rIns="50799" bIns="50799" numCol="1" anchor="ctr">
              <a:spAutoFit/>
            </a:bodyPr>
            <a:lstStyle>
              <a:lvl1pPr algn="l" defTabSz="650240">
                <a:defRPr sz="1800" i="1">
                  <a:solidFill>
                    <a:srgbClr val="000000"/>
                  </a:solidFill>
                  <a:latin typeface="Helvetica"/>
                  <a:ea typeface="Helvetica"/>
                  <a:cs typeface="Helvetica"/>
                  <a:sym typeface="Helvetica"/>
                </a:defRPr>
              </a:lvl1pPr>
            </a:lstStyle>
            <a:p>
              <a:r>
                <a:rPr sz="1266"/>
                <a:t>Mathis et al . Granular analysis of pathways to care and durations of untreated psychosis (PLOS ONE, 2022)</a:t>
              </a:r>
            </a:p>
          </p:txBody>
        </p:sp>
        <p:pic>
          <p:nvPicPr>
            <p:cNvPr id="297" name="Mathis et al . Granular analysis of pathways to care and durations of untreated psychosis (PLOS ONE, 2022) Mathis et al . Granular analysis of pathways to care and durations of untreated psychosis (PLOS ONE, 2022)" descr="Mathis et al . Granular analysis of pathways to care and durations of untreated psychosis (PLOS ONE, 2022) Mathis et al . Granular analysis of pathways to care and durations of untreated psychosis (PLOS ONE, 2022)"/>
            <p:cNvPicPr>
              <a:picLocks/>
            </p:cNvPicPr>
            <p:nvPr/>
          </p:nvPicPr>
          <p:blipFill>
            <a:blip r:embed="rId3"/>
            <a:stretch>
              <a:fillRect/>
            </a:stretch>
          </p:blipFill>
          <p:spPr>
            <a:xfrm>
              <a:off x="0" y="0"/>
              <a:ext cx="12030835" cy="1008098"/>
            </a:xfrm>
            <a:prstGeom prst="rect">
              <a:avLst/>
            </a:prstGeom>
            <a:effectLst/>
          </p:spPr>
        </p:pic>
      </p:grpSp>
      <p:sp>
        <p:nvSpPr>
          <p:cNvPr id="300" name="What happens to a person with recent onset psychosis in Greater New Haven?…"/>
          <p:cNvSpPr txBox="1"/>
          <p:nvPr/>
        </p:nvSpPr>
        <p:spPr>
          <a:xfrm>
            <a:off x="-2316455" y="2129855"/>
            <a:ext cx="8566377" cy="394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9" tIns="50799" rIns="50799" bIns="50799" anchor="ctr">
            <a:spAutoFit/>
          </a:bodyPr>
          <a:lstStyle/>
          <a:p>
            <a:pPr marL="40638" marR="40638" defTabSz="457184">
              <a:defRPr sz="3000">
                <a:solidFill>
                  <a:srgbClr val="000000"/>
                </a:solidFill>
                <a:uFill>
                  <a:solidFill>
                    <a:srgbClr val="000000"/>
                  </a:solidFill>
                </a:uFill>
                <a:latin typeface="Helvetica Light"/>
                <a:ea typeface="Helvetica Light"/>
                <a:cs typeface="Helvetica Light"/>
                <a:sym typeface="Helvetica Light"/>
              </a:defRPr>
            </a:pPr>
            <a:endParaRPr sz="1898" b="1" dirty="0"/>
          </a:p>
        </p:txBody>
      </p:sp>
      <p:sp>
        <p:nvSpPr>
          <p:cNvPr id="2" name="Rectangle 1">
            <a:extLst>
              <a:ext uri="{FF2B5EF4-FFF2-40B4-BE49-F238E27FC236}">
                <a16:creationId xmlns:a16="http://schemas.microsoft.com/office/drawing/2014/main" id="{F197B351-0218-3FC8-D941-223D0E1C812C}"/>
              </a:ext>
            </a:extLst>
          </p:cNvPr>
          <p:cNvSpPr/>
          <p:nvPr/>
        </p:nvSpPr>
        <p:spPr>
          <a:xfrm>
            <a:off x="0" y="-8597"/>
            <a:ext cx="9144000" cy="960968"/>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3" name="Content Placeholder 4" descr="Logo&#10;&#10;Description automatically generated">
            <a:extLst>
              <a:ext uri="{FF2B5EF4-FFF2-40B4-BE49-F238E27FC236}">
                <a16:creationId xmlns:a16="http://schemas.microsoft.com/office/drawing/2014/main" id="{05F71BFE-F7E1-84B4-1305-4C1B702C82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626846" y="196168"/>
            <a:ext cx="1438983" cy="543289"/>
          </a:xfrm>
          <a:prstGeom prst="rect">
            <a:avLst/>
          </a:prstGeom>
          <a:noFill/>
          <a:ln w="9525">
            <a:noFill/>
            <a:miter lim="800000"/>
            <a:headEnd/>
            <a:tailEnd/>
          </a:ln>
        </p:spPr>
      </p:pic>
      <p:sp>
        <p:nvSpPr>
          <p:cNvPr id="4" name="TextBox 3">
            <a:extLst>
              <a:ext uri="{FF2B5EF4-FFF2-40B4-BE49-F238E27FC236}">
                <a16:creationId xmlns:a16="http://schemas.microsoft.com/office/drawing/2014/main" id="{DDD2332A-015C-90E0-8253-50B0FCA6BDEB}"/>
              </a:ext>
            </a:extLst>
          </p:cNvPr>
          <p:cNvSpPr txBox="1"/>
          <p:nvPr/>
        </p:nvSpPr>
        <p:spPr>
          <a:xfrm>
            <a:off x="191347" y="126706"/>
            <a:ext cx="7670012" cy="707886"/>
          </a:xfrm>
          <a:prstGeom prst="rect">
            <a:avLst/>
          </a:prstGeom>
          <a:noFill/>
        </p:spPr>
        <p:txBody>
          <a:bodyPr wrap="square" rtlCol="0">
            <a:spAutoFit/>
          </a:bodyPr>
          <a:lstStyle/>
          <a:p>
            <a:pPr marL="40638" marR="40638" defTabSz="457184">
              <a:defRPr sz="3000">
                <a:solidFill>
                  <a:srgbClr val="000000"/>
                </a:solidFill>
                <a:uFill>
                  <a:solidFill>
                    <a:srgbClr val="000000"/>
                  </a:solidFill>
                </a:uFill>
                <a:latin typeface="Helvetica Light"/>
                <a:ea typeface="Helvetica Light"/>
                <a:cs typeface="Helvetica Light"/>
                <a:sym typeface="Helvetica Light"/>
              </a:defRPr>
            </a:pPr>
            <a:r>
              <a:rPr lang="en-US" sz="2000" dirty="0">
                <a:solidFill>
                  <a:schemeClr val="bg1"/>
                </a:solidFill>
                <a:latin typeface="Georgia" panose="02040502050405020303" pitchFamily="18" charset="0"/>
              </a:rPr>
              <a:t>What happens to a person with recent onset psychosis in </a:t>
            </a:r>
          </a:p>
          <a:p>
            <a:pPr marL="40638" marR="40638" defTabSz="457184">
              <a:defRPr sz="3000">
                <a:solidFill>
                  <a:srgbClr val="000000"/>
                </a:solidFill>
                <a:uFill>
                  <a:solidFill>
                    <a:srgbClr val="000000"/>
                  </a:solidFill>
                </a:uFill>
                <a:latin typeface="Helvetica Light"/>
                <a:ea typeface="Helvetica Light"/>
                <a:cs typeface="Helvetica Light"/>
                <a:sym typeface="Helvetica Light"/>
              </a:defRPr>
            </a:pPr>
            <a:r>
              <a:rPr lang="en-US" sz="2000" dirty="0">
                <a:solidFill>
                  <a:schemeClr val="bg1"/>
                </a:solidFill>
                <a:latin typeface="Georgia" panose="02040502050405020303" pitchFamily="18" charset="0"/>
              </a:rPr>
              <a:t>Greater New Haven? </a:t>
            </a:r>
            <a:r>
              <a:rPr lang="en-US" sz="1800" b="1" dirty="0">
                <a:solidFill>
                  <a:schemeClr val="bg1"/>
                </a:solidFill>
                <a:latin typeface="Georgia" panose="02040502050405020303" pitchFamily="18" charset="0"/>
              </a:rPr>
              <a:t>Pathways</a:t>
            </a:r>
            <a:r>
              <a:rPr lang="en-US" sz="1800" dirty="0">
                <a:solidFill>
                  <a:schemeClr val="bg1"/>
                </a:solidFill>
                <a:latin typeface="Georgia" panose="02040502050405020303" pitchFamily="18" charset="0"/>
              </a:rPr>
              <a:t> through the regional </a:t>
            </a:r>
            <a:r>
              <a:rPr lang="en-US" sz="1800" b="1" dirty="0">
                <a:solidFill>
                  <a:schemeClr val="bg1"/>
                </a:solidFill>
                <a:latin typeface="Georgia" panose="02040502050405020303" pitchFamily="18" charset="0"/>
              </a:rPr>
              <a:t>Network</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Image" descr="Image"/>
          <p:cNvPicPr>
            <a:picLocks noChangeAspect="1"/>
          </p:cNvPicPr>
          <p:nvPr/>
        </p:nvPicPr>
        <p:blipFill>
          <a:blip r:embed="rId3"/>
          <a:stretch>
            <a:fillRect/>
          </a:stretch>
        </p:blipFill>
        <p:spPr>
          <a:xfrm>
            <a:off x="105563" y="0"/>
            <a:ext cx="8932874" cy="6858000"/>
          </a:xfrm>
          <a:prstGeom prst="rect">
            <a:avLst/>
          </a:prstGeom>
          <a:ln w="12700">
            <a:miter lim="400000"/>
          </a:ln>
        </p:spPr>
      </p:pic>
      <p:pic>
        <p:nvPicPr>
          <p:cNvPr id="2" name="Content Placeholder 4" descr="Logo, company name&#10;&#10;Description automatically generated">
            <a:extLst>
              <a:ext uri="{FF2B5EF4-FFF2-40B4-BE49-F238E27FC236}">
                <a16:creationId xmlns:a16="http://schemas.microsoft.com/office/drawing/2014/main" id="{11E99E42-BCF3-9088-6E2D-982B596D8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63" y="6239934"/>
            <a:ext cx="1174003" cy="443246"/>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TEP has demonstrated both improved outcomes for those in care AND improved access targeting a defined catchment.…"/>
          <p:cNvSpPr txBox="1"/>
          <p:nvPr/>
        </p:nvSpPr>
        <p:spPr>
          <a:xfrm>
            <a:off x="801116" y="1623126"/>
            <a:ext cx="7196255" cy="3334246"/>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853439" marR="40639" indent="-812799">
              <a:lnSpc>
                <a:spcPct val="90000"/>
              </a:lnSpc>
              <a:spcBef>
                <a:spcPts val="300"/>
              </a:spcBef>
              <a:defRPr sz="2500">
                <a:uFill>
                  <a:solidFill>
                    <a:srgbClr val="000000"/>
                  </a:solidFill>
                </a:uFill>
                <a:latin typeface="Helvetica Light"/>
                <a:ea typeface="Helvetica Light"/>
                <a:cs typeface="Helvetica Light"/>
                <a:sym typeface="Helvetica Light"/>
              </a:defRPr>
            </a:pPr>
            <a:r>
              <a:rPr dirty="0">
                <a:latin typeface="Georgia" panose="02040502050405020303" pitchFamily="18" charset="0"/>
              </a:rPr>
              <a:t>STEP has </a:t>
            </a:r>
            <a:r>
              <a:rPr lang="en-US" dirty="0">
                <a:latin typeface="Georgia" panose="02040502050405020303" pitchFamily="18" charset="0"/>
              </a:rPr>
              <a:t>tested and </a:t>
            </a:r>
            <a:r>
              <a:rPr dirty="0">
                <a:latin typeface="Georgia" panose="02040502050405020303" pitchFamily="18" charset="0"/>
              </a:rPr>
              <a:t>demonstrated </a:t>
            </a:r>
            <a:r>
              <a:rPr lang="en-US" dirty="0">
                <a:latin typeface="Georgia" panose="02040502050405020303" pitchFamily="18" charset="0"/>
              </a:rPr>
              <a:t>services that can </a:t>
            </a:r>
            <a:r>
              <a:rPr dirty="0">
                <a:latin typeface="Georgia" panose="02040502050405020303" pitchFamily="18" charset="0"/>
              </a:rPr>
              <a:t>both improve </a:t>
            </a:r>
            <a:r>
              <a:rPr lang="en-US" b="1" dirty="0">
                <a:latin typeface="Georgia" panose="02040502050405020303" pitchFamily="18" charset="0"/>
              </a:rPr>
              <a:t>quality</a:t>
            </a:r>
            <a:r>
              <a:rPr lang="en-US" dirty="0">
                <a:latin typeface="Georgia" panose="02040502050405020303" pitchFamily="18" charset="0"/>
              </a:rPr>
              <a:t> </a:t>
            </a:r>
            <a:r>
              <a:rPr dirty="0">
                <a:latin typeface="Georgia" panose="02040502050405020303" pitchFamily="18" charset="0"/>
              </a:rPr>
              <a:t>AND </a:t>
            </a:r>
            <a:r>
              <a:rPr b="1" dirty="0">
                <a:latin typeface="Georgia" panose="02040502050405020303" pitchFamily="18" charset="0"/>
              </a:rPr>
              <a:t>access</a:t>
            </a:r>
            <a:r>
              <a:rPr dirty="0">
                <a:latin typeface="Georgia" panose="02040502050405020303" pitchFamily="18" charset="0"/>
              </a:rPr>
              <a:t> </a:t>
            </a:r>
            <a:r>
              <a:rPr lang="en-US" dirty="0">
                <a:latin typeface="Georgia" panose="02040502050405020303" pitchFamily="18" charset="0"/>
              </a:rPr>
              <a:t>across </a:t>
            </a:r>
            <a:r>
              <a:rPr dirty="0">
                <a:latin typeface="Georgia" panose="02040502050405020303" pitchFamily="18" charset="0"/>
              </a:rPr>
              <a:t>a defined catchment</a:t>
            </a:r>
            <a:endParaRPr lang="en-US" dirty="0">
              <a:latin typeface="Georgia" panose="02040502050405020303" pitchFamily="18" charset="0"/>
            </a:endParaRPr>
          </a:p>
          <a:p>
            <a:pPr marL="853439" marR="40639" indent="-812799">
              <a:lnSpc>
                <a:spcPct val="90000"/>
              </a:lnSpc>
              <a:spcBef>
                <a:spcPts val="300"/>
              </a:spcBef>
              <a:defRPr sz="2500">
                <a:uFill>
                  <a:solidFill>
                    <a:srgbClr val="000000"/>
                  </a:solidFill>
                </a:uFill>
                <a:latin typeface="Helvetica Light"/>
                <a:ea typeface="Helvetica Light"/>
                <a:cs typeface="Helvetica Light"/>
                <a:sym typeface="Helvetica Light"/>
              </a:defRPr>
            </a:pPr>
            <a:endParaRPr lang="en-US" dirty="0">
              <a:latin typeface="Georgia" panose="02040502050405020303" pitchFamily="18" charset="0"/>
            </a:endParaRPr>
          </a:p>
          <a:p>
            <a:pPr marL="853439" marR="40639" indent="-812799">
              <a:lnSpc>
                <a:spcPct val="90000"/>
              </a:lnSpc>
              <a:spcBef>
                <a:spcPts val="300"/>
              </a:spcBef>
              <a:defRPr sz="2500">
                <a:uFill>
                  <a:solidFill>
                    <a:srgbClr val="000000"/>
                  </a:solidFill>
                </a:uFill>
                <a:latin typeface="Helvetica Light"/>
                <a:ea typeface="Helvetica Light"/>
                <a:cs typeface="Helvetica Light"/>
                <a:sym typeface="Helvetica Light"/>
              </a:defRPr>
            </a:pPr>
            <a:r>
              <a:rPr lang="en-US" dirty="0">
                <a:latin typeface="Georgia" panose="02040502050405020303" pitchFamily="18" charset="0"/>
              </a:rPr>
              <a:t>This CT based public-academic partnership has influenced national policy (SAMHSA) driving CSC implementation and has been the first to demonstrate DUP reduction</a:t>
            </a:r>
          </a:p>
          <a:p>
            <a:pPr marL="853439" marR="40639" indent="-812799">
              <a:lnSpc>
                <a:spcPct val="90000"/>
              </a:lnSpc>
              <a:spcBef>
                <a:spcPts val="300"/>
              </a:spcBef>
              <a:defRPr sz="2500">
                <a:uFill>
                  <a:solidFill>
                    <a:srgbClr val="000000"/>
                  </a:solidFill>
                </a:uFill>
                <a:latin typeface="Helvetica Light"/>
                <a:ea typeface="Helvetica Light"/>
                <a:cs typeface="Helvetica Light"/>
                <a:sym typeface="Helvetica Light"/>
              </a:defRPr>
            </a:pPr>
            <a:endParaRPr lang="en-US" dirty="0">
              <a:latin typeface="Georgia" panose="02040502050405020303" pitchFamily="18" charset="0"/>
            </a:endParaRPr>
          </a:p>
        </p:txBody>
      </p:sp>
      <p:sp>
        <p:nvSpPr>
          <p:cNvPr id="2" name="Rectangle 1">
            <a:extLst>
              <a:ext uri="{FF2B5EF4-FFF2-40B4-BE49-F238E27FC236}">
                <a16:creationId xmlns:a16="http://schemas.microsoft.com/office/drawing/2014/main" id="{CF44F1F4-B1AE-C14F-3D02-05341E16702D}"/>
              </a:ext>
            </a:extLst>
          </p:cNvPr>
          <p:cNvSpPr/>
          <p:nvPr/>
        </p:nvSpPr>
        <p:spPr>
          <a:xfrm>
            <a:off x="0" y="-8597"/>
            <a:ext cx="9144000" cy="1083864"/>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3" name="Content Placeholder 4" descr="Logo&#10;&#10;Description automatically generated">
            <a:extLst>
              <a:ext uri="{FF2B5EF4-FFF2-40B4-BE49-F238E27FC236}">
                <a16:creationId xmlns:a16="http://schemas.microsoft.com/office/drawing/2014/main" id="{5E013251-DB0B-8C81-430F-43DE71E6F9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453695" y="228874"/>
            <a:ext cx="1438983" cy="543289"/>
          </a:xfrm>
          <a:prstGeom prst="rect">
            <a:avLst/>
          </a:prstGeom>
          <a:noFill/>
          <a:ln w="9525">
            <a:noFill/>
            <a:miter lim="800000"/>
            <a:headEnd/>
            <a:tailEnd/>
          </a:ln>
        </p:spPr>
      </p:pic>
      <p:sp>
        <p:nvSpPr>
          <p:cNvPr id="696" name="Summary"/>
          <p:cNvSpPr txBox="1">
            <a:spLocks noGrp="1"/>
          </p:cNvSpPr>
          <p:nvPr>
            <p:ph type="title"/>
          </p:nvPr>
        </p:nvSpPr>
        <p:spPr>
          <a:xfrm>
            <a:off x="457200" y="152400"/>
            <a:ext cx="8229600" cy="719667"/>
          </a:xfrm>
          <a:prstGeom prst="rect">
            <a:avLst/>
          </a:prstGeom>
        </p:spPr>
        <p:txBody>
          <a:bodyPr/>
          <a:lstStyle>
            <a:lvl1pPr>
              <a:defRPr sz="4000">
                <a:solidFill>
                  <a:srgbClr val="275D90"/>
                </a:solidFill>
                <a:uFill>
                  <a:solidFill>
                    <a:srgbClr val="275D90"/>
                  </a:solidFill>
                </a:uFill>
                <a:latin typeface="Georgia"/>
                <a:ea typeface="Georgia"/>
                <a:cs typeface="Georgia"/>
                <a:sym typeface="Georgia"/>
              </a:defRPr>
            </a:lvl1pPr>
          </a:lstStyle>
          <a:p>
            <a:pPr algn="l"/>
            <a:r>
              <a:rPr sz="3200" dirty="0">
                <a:solidFill>
                  <a:schemeClr val="bg1"/>
                </a:solidFill>
              </a:rPr>
              <a:t>Summary</a:t>
            </a:r>
          </a:p>
        </p:txBody>
      </p:sp>
      <p:pic>
        <p:nvPicPr>
          <p:cNvPr id="5" name="clip_image001.jpg" descr="clip_image001.jpg">
            <a:extLst>
              <a:ext uri="{FF2B5EF4-FFF2-40B4-BE49-F238E27FC236}">
                <a16:creationId xmlns:a16="http://schemas.microsoft.com/office/drawing/2014/main" id="{9C566B79-D273-1A7B-DAAD-12D6430A8A8A}"/>
              </a:ext>
            </a:extLst>
          </p:cNvPr>
          <p:cNvPicPr>
            <a:picLocks/>
          </p:cNvPicPr>
          <p:nvPr/>
        </p:nvPicPr>
        <p:blipFill>
          <a:blip r:embed="rId3"/>
          <a:stretch>
            <a:fillRect/>
          </a:stretch>
        </p:blipFill>
        <p:spPr>
          <a:xfrm>
            <a:off x="5863770" y="4760686"/>
            <a:ext cx="3028907" cy="1868440"/>
          </a:xfrm>
          <a:prstGeom prst="rect">
            <a:avLst/>
          </a:prstGeom>
        </p:spPr>
      </p:pic>
      <p:sp>
        <p:nvSpPr>
          <p:cNvPr id="7" name="TextBox 6">
            <a:extLst>
              <a:ext uri="{FF2B5EF4-FFF2-40B4-BE49-F238E27FC236}">
                <a16:creationId xmlns:a16="http://schemas.microsoft.com/office/drawing/2014/main" id="{91AEE2ED-815A-0BEF-516A-8F9F5A1357AC}"/>
              </a:ext>
            </a:extLst>
          </p:cNvPr>
          <p:cNvSpPr txBox="1"/>
          <p:nvPr/>
        </p:nvSpPr>
        <p:spPr>
          <a:xfrm>
            <a:off x="801116" y="5158982"/>
            <a:ext cx="4659086"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853439" marR="40639" indent="-812799">
              <a:lnSpc>
                <a:spcPct val="90000"/>
              </a:lnSpc>
              <a:spcBef>
                <a:spcPts val="300"/>
              </a:spcBef>
              <a:defRPr sz="2500">
                <a:uFill>
                  <a:solidFill>
                    <a:srgbClr val="000000"/>
                  </a:solidFill>
                </a:uFill>
                <a:latin typeface="Helvetica Light"/>
                <a:ea typeface="Helvetica Light"/>
                <a:cs typeface="Helvetica Light"/>
                <a:sym typeface="Helvetica Light"/>
              </a:defRPr>
            </a:pPr>
            <a:r>
              <a:rPr lang="en-US" dirty="0">
                <a:latin typeface="Georgia" panose="02040502050405020303" pitchFamily="18" charset="0"/>
              </a:rPr>
              <a:t>Can we leverage this toward unmet need statewide?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E259-D532-0180-43C9-61200FE2AB20}"/>
              </a:ext>
            </a:extLst>
          </p:cNvPr>
          <p:cNvSpPr/>
          <p:nvPr/>
        </p:nvSpPr>
        <p:spPr>
          <a:xfrm>
            <a:off x="-794" y="2294467"/>
            <a:ext cx="9144000" cy="2396066"/>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9" name="II. Early Intervention Services…"/>
          <p:cNvSpPr txBox="1">
            <a:spLocks noGrp="1"/>
          </p:cNvSpPr>
          <p:nvPr>
            <p:ph type="title"/>
          </p:nvPr>
        </p:nvSpPr>
        <p:spPr>
          <a:xfrm>
            <a:off x="228600" y="2379133"/>
            <a:ext cx="8331200" cy="2524655"/>
          </a:xfrm>
          <a:prstGeom prst="rect">
            <a:avLst/>
          </a:prstGeom>
        </p:spPr>
        <p:txBody>
          <a:bodyPr/>
          <a:lstStyle/>
          <a:p>
            <a:pPr>
              <a:defRPr>
                <a:latin typeface="Georgia"/>
                <a:ea typeface="Georgia"/>
                <a:cs typeface="Georgia"/>
                <a:sym typeface="Georgia"/>
              </a:defRPr>
            </a:pPr>
            <a:r>
              <a:rPr sz="3600" b="1" dirty="0">
                <a:solidFill>
                  <a:schemeClr val="bg1"/>
                </a:solidFill>
                <a:latin typeface="Georgia" panose="02040502050405020303" pitchFamily="18" charset="0"/>
              </a:rPr>
              <a:t>Early Intervention Services</a:t>
            </a:r>
          </a:p>
          <a:p>
            <a:pPr>
              <a:defRPr sz="3600" i="1">
                <a:latin typeface="Georgia"/>
                <a:ea typeface="Georgia"/>
                <a:cs typeface="Georgia"/>
                <a:sym typeface="Georgia"/>
              </a:defRPr>
            </a:pPr>
            <a:endParaRPr dirty="0">
              <a:solidFill>
                <a:schemeClr val="bg1"/>
              </a:solidFill>
              <a:latin typeface="Georgia" panose="02040502050405020303" pitchFamily="18" charset="0"/>
            </a:endParaRPr>
          </a:p>
          <a:p>
            <a:pPr>
              <a:defRPr sz="3600" i="1"/>
            </a:pPr>
            <a:r>
              <a:rPr lang="en-US" sz="3200" dirty="0">
                <a:solidFill>
                  <a:schemeClr val="bg1"/>
                </a:solidFill>
                <a:latin typeface="Georgia" panose="02040502050405020303" pitchFamily="18" charset="0"/>
              </a:rPr>
              <a:t>A System of care for CT</a:t>
            </a:r>
            <a:endParaRPr sz="3200" dirty="0">
              <a:solidFill>
                <a:schemeClr val="bg1"/>
              </a:solidFill>
              <a:latin typeface="Georgia" panose="02040502050405020303" pitchFamily="18" charset="0"/>
            </a:endParaRPr>
          </a:p>
        </p:txBody>
      </p:sp>
      <p:sp>
        <p:nvSpPr>
          <p:cNvPr id="560" name="Line"/>
          <p:cNvSpPr/>
          <p:nvPr/>
        </p:nvSpPr>
        <p:spPr>
          <a:xfrm>
            <a:off x="279400" y="3416300"/>
            <a:ext cx="8583613" cy="1588"/>
          </a:xfrm>
          <a:prstGeom prst="line">
            <a:avLst/>
          </a:prstGeom>
          <a:ln w="12700">
            <a:solidFill>
              <a:srgbClr val="0433FF"/>
            </a:solidFill>
          </a:ln>
        </p:spPr>
        <p:txBody>
          <a:bodyPr lIns="50800" tIns="50800" rIns="50800" bIns="50800" anchor="ctr"/>
          <a:lstStyle/>
          <a:p>
            <a:endParaRPr/>
          </a:p>
        </p:txBody>
      </p:sp>
      <p:pic>
        <p:nvPicPr>
          <p:cNvPr id="3" name="Content Placeholder 4" descr="Logo&#10;&#10;Description automatically generated">
            <a:extLst>
              <a:ext uri="{FF2B5EF4-FFF2-40B4-BE49-F238E27FC236}">
                <a16:creationId xmlns:a16="http://schemas.microsoft.com/office/drawing/2014/main" id="{9DB716E7-EEB1-20AE-F36D-C9960CEFCB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2374" y="2403772"/>
            <a:ext cx="1196160" cy="451611"/>
          </a:xfrm>
          <a:prstGeom prst="rect">
            <a:avLst/>
          </a:prstGeom>
          <a:noFill/>
          <a:ln w="9525">
            <a:noFill/>
            <a:miter lim="800000"/>
            <a:headEnd/>
            <a:tailEnd/>
          </a:ln>
        </p:spPr>
      </p:pic>
    </p:spTree>
    <p:extLst>
      <p:ext uri="{BB962C8B-B14F-4D97-AF65-F5344CB8AC3E}">
        <p14:creationId xmlns:p14="http://schemas.microsoft.com/office/powerpoint/2010/main" val="2766791161"/>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E259-D532-0180-43C9-61200FE2AB20}"/>
              </a:ext>
            </a:extLst>
          </p:cNvPr>
          <p:cNvSpPr/>
          <p:nvPr/>
        </p:nvSpPr>
        <p:spPr>
          <a:xfrm>
            <a:off x="-794" y="2294467"/>
            <a:ext cx="9144000" cy="2396066"/>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9" name="II. Early Intervention Services…"/>
          <p:cNvSpPr txBox="1">
            <a:spLocks noGrp="1"/>
          </p:cNvSpPr>
          <p:nvPr>
            <p:ph type="title"/>
          </p:nvPr>
        </p:nvSpPr>
        <p:spPr>
          <a:xfrm>
            <a:off x="228600" y="2379133"/>
            <a:ext cx="8331200" cy="2524655"/>
          </a:xfrm>
          <a:prstGeom prst="rect">
            <a:avLst/>
          </a:prstGeom>
        </p:spPr>
        <p:txBody>
          <a:bodyPr/>
          <a:lstStyle/>
          <a:p>
            <a:pPr>
              <a:defRPr>
                <a:latin typeface="Georgia"/>
                <a:ea typeface="Georgia"/>
                <a:cs typeface="Georgia"/>
                <a:sym typeface="Georgia"/>
              </a:defRPr>
            </a:pPr>
            <a:r>
              <a:rPr sz="3600" b="1" dirty="0">
                <a:solidFill>
                  <a:schemeClr val="bg1"/>
                </a:solidFill>
                <a:latin typeface="Georgia" panose="02040502050405020303" pitchFamily="18" charset="0"/>
              </a:rPr>
              <a:t>Early Intervention Services</a:t>
            </a:r>
          </a:p>
          <a:p>
            <a:pPr>
              <a:defRPr sz="3600" i="1">
                <a:latin typeface="Georgia"/>
                <a:ea typeface="Georgia"/>
                <a:cs typeface="Georgia"/>
                <a:sym typeface="Georgia"/>
              </a:defRPr>
            </a:pPr>
            <a:endParaRPr dirty="0">
              <a:solidFill>
                <a:schemeClr val="bg1"/>
              </a:solidFill>
              <a:latin typeface="Georgia" panose="02040502050405020303" pitchFamily="18" charset="0"/>
            </a:endParaRPr>
          </a:p>
          <a:p>
            <a:pPr>
              <a:defRPr sz="3600" i="1"/>
            </a:pPr>
            <a:r>
              <a:rPr sz="3200" dirty="0">
                <a:solidFill>
                  <a:schemeClr val="bg1"/>
                </a:solidFill>
                <a:latin typeface="Georgia" panose="02040502050405020303" pitchFamily="18" charset="0"/>
              </a:rPr>
              <a:t>Rationale and Evidence</a:t>
            </a:r>
          </a:p>
        </p:txBody>
      </p:sp>
      <p:sp>
        <p:nvSpPr>
          <p:cNvPr id="560" name="Line"/>
          <p:cNvSpPr/>
          <p:nvPr/>
        </p:nvSpPr>
        <p:spPr>
          <a:xfrm>
            <a:off x="279400" y="3416300"/>
            <a:ext cx="8583613" cy="1588"/>
          </a:xfrm>
          <a:prstGeom prst="line">
            <a:avLst/>
          </a:prstGeom>
          <a:ln w="12700">
            <a:solidFill>
              <a:srgbClr val="0433FF"/>
            </a:solidFill>
          </a:ln>
        </p:spPr>
        <p:txBody>
          <a:bodyPr lIns="50800" tIns="50800" rIns="50800" bIns="50800" anchor="ctr"/>
          <a:lstStyle/>
          <a:p>
            <a:endParaRPr/>
          </a:p>
        </p:txBody>
      </p:sp>
      <p:pic>
        <p:nvPicPr>
          <p:cNvPr id="3" name="Content Placeholder 4" descr="Logo&#10;&#10;Description automatically generated">
            <a:extLst>
              <a:ext uri="{FF2B5EF4-FFF2-40B4-BE49-F238E27FC236}">
                <a16:creationId xmlns:a16="http://schemas.microsoft.com/office/drawing/2014/main" id="{9DB716E7-EEB1-20AE-F36D-C9960CEFCB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2374" y="2403772"/>
            <a:ext cx="1196160" cy="45161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60DCD4-2CA3-480E-B63A-81EBE545644A}"/>
              </a:ext>
            </a:extLst>
          </p:cNvPr>
          <p:cNvSpPr/>
          <p:nvPr/>
        </p:nvSpPr>
        <p:spPr>
          <a:xfrm>
            <a:off x="0" y="0"/>
            <a:ext cx="9144000" cy="1219200"/>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65C801F-A261-4620-960A-716861022373}"/>
              </a:ext>
            </a:extLst>
          </p:cNvPr>
          <p:cNvSpPr>
            <a:spLocks noGrp="1"/>
          </p:cNvSpPr>
          <p:nvPr>
            <p:ph idx="1"/>
          </p:nvPr>
        </p:nvSpPr>
        <p:spPr>
          <a:xfrm>
            <a:off x="334458" y="1238201"/>
            <a:ext cx="8473875" cy="4739871"/>
          </a:xfrm>
        </p:spPr>
        <p:txBody>
          <a:bodyPr/>
          <a:lstStyle/>
          <a:p>
            <a:pPr marL="40640" indent="0">
              <a:buNone/>
            </a:pPr>
            <a:r>
              <a:rPr lang="en-US" sz="2000" b="1" dirty="0">
                <a:latin typeface="Georgia" panose="02040502050405020303" pitchFamily="18" charset="0"/>
              </a:rPr>
              <a:t>Workforce development </a:t>
            </a:r>
            <a:r>
              <a:rPr lang="en-US" sz="2000" dirty="0">
                <a:latin typeface="Georgia" panose="02040502050405020303" pitchFamily="18" charset="0"/>
              </a:rPr>
              <a:t>and </a:t>
            </a:r>
            <a:r>
              <a:rPr lang="en-US" sz="2000" b="1" dirty="0">
                <a:latin typeface="Georgia" panose="02040502050405020303" pitchFamily="18" charset="0"/>
              </a:rPr>
              <a:t>community</a:t>
            </a:r>
            <a:r>
              <a:rPr lang="en-US" sz="2000" dirty="0">
                <a:latin typeface="Georgia" panose="02040502050405020303" pitchFamily="18" charset="0"/>
              </a:rPr>
              <a:t> </a:t>
            </a:r>
            <a:r>
              <a:rPr lang="en-US" sz="2000" b="1" dirty="0">
                <a:latin typeface="Georgia" panose="02040502050405020303" pitchFamily="18" charset="0"/>
              </a:rPr>
              <a:t>education</a:t>
            </a:r>
            <a:endParaRPr lang="en-US" sz="2000" dirty="0">
              <a:latin typeface="Georgia" panose="02040502050405020303" pitchFamily="18" charset="0"/>
            </a:endParaRPr>
          </a:p>
          <a:p>
            <a:pPr marL="0" indent="0" algn="ctr">
              <a:buNone/>
            </a:pPr>
            <a:r>
              <a:rPr lang="en-US" sz="2000" dirty="0">
                <a:latin typeface="Georgia" panose="02040502050405020303" pitchFamily="18" charset="0"/>
                <a:hlinkClick r:id="rId3"/>
              </a:rPr>
              <a:t>http://www.ctearlypsychosisnetwork.org</a:t>
            </a:r>
            <a:endParaRPr lang="en-US" sz="2000" dirty="0">
              <a:latin typeface="Georgia" panose="02040502050405020303" pitchFamily="18" charset="0"/>
            </a:endParaRPr>
          </a:p>
          <a:p>
            <a:pPr marL="0" indent="0" algn="ctr">
              <a:buNone/>
            </a:pPr>
            <a:endParaRPr lang="en-US" sz="2000" b="1" dirty="0">
              <a:latin typeface="Georgia" panose="02040502050405020303" pitchFamily="18" charset="0"/>
            </a:endParaRPr>
          </a:p>
          <a:p>
            <a:r>
              <a:rPr lang="en-US" sz="2000" i="1" dirty="0">
                <a:latin typeface="Georgia" panose="02040502050405020303" pitchFamily="18" charset="0"/>
              </a:rPr>
              <a:t>for</a:t>
            </a:r>
            <a:r>
              <a:rPr lang="en-US" sz="2000" b="1" dirty="0">
                <a:latin typeface="Georgia" panose="02040502050405020303" pitchFamily="18" charset="0"/>
              </a:rPr>
              <a:t> Behavioral Health Providers:</a:t>
            </a:r>
          </a:p>
          <a:p>
            <a:pPr lvl="1"/>
            <a:r>
              <a:rPr lang="en-US" sz="1800" dirty="0">
                <a:latin typeface="Georgia" panose="02040502050405020303" pitchFamily="18" charset="0"/>
              </a:rPr>
              <a:t>“Overview of EIS for Schizophrenia” 6-week Course</a:t>
            </a:r>
            <a:endParaRPr lang="en-US" sz="1800" dirty="0">
              <a:latin typeface="Georgia" panose="02040502050405020303" pitchFamily="18" charset="0"/>
              <a:hlinkClick r:id="rId4"/>
            </a:endParaRPr>
          </a:p>
          <a:p>
            <a:pPr lvl="1"/>
            <a:r>
              <a:rPr lang="en-US" sz="1800" dirty="0">
                <a:latin typeface="Georgia" panose="02040502050405020303" pitchFamily="18" charset="0"/>
                <a:hlinkClick r:id="rId4"/>
              </a:rPr>
              <a:t>Early Psychosis ECHO </a:t>
            </a:r>
            <a:r>
              <a:rPr lang="en-US" sz="1800" dirty="0">
                <a:latin typeface="Georgia" panose="02040502050405020303" pitchFamily="18" charset="0"/>
              </a:rPr>
              <a:t>- Case Discussions and brief didactics</a:t>
            </a:r>
          </a:p>
          <a:p>
            <a:pPr lvl="1"/>
            <a:r>
              <a:rPr lang="en-US" sz="1800" dirty="0">
                <a:latin typeface="Georgia" panose="02040502050405020303" pitchFamily="18" charset="0"/>
                <a:hlinkClick r:id="rId5"/>
              </a:rPr>
              <a:t>Webinars</a:t>
            </a:r>
            <a:r>
              <a:rPr lang="en-US" sz="1800" dirty="0">
                <a:latin typeface="Georgia" panose="02040502050405020303" pitchFamily="18" charset="0"/>
              </a:rPr>
              <a:t> – topics in clinical management</a:t>
            </a:r>
          </a:p>
          <a:p>
            <a:pPr lvl="1"/>
            <a:r>
              <a:rPr lang="en-US" sz="1800" dirty="0">
                <a:latin typeface="Georgia" panose="02040502050405020303" pitchFamily="18" charset="0"/>
              </a:rPr>
              <a:t>STEP Consult service</a:t>
            </a:r>
          </a:p>
          <a:p>
            <a:pPr marL="914400" lvl="2" indent="0">
              <a:buNone/>
            </a:pPr>
            <a:endParaRPr lang="en-US" sz="1600" dirty="0">
              <a:latin typeface="Georgia" panose="02040502050405020303" pitchFamily="18" charset="0"/>
            </a:endParaRPr>
          </a:p>
          <a:p>
            <a:r>
              <a:rPr lang="en-US" sz="2000" i="1" dirty="0">
                <a:latin typeface="Georgia" panose="02040502050405020303" pitchFamily="18" charset="0"/>
              </a:rPr>
              <a:t>for </a:t>
            </a:r>
            <a:r>
              <a:rPr lang="en-US" sz="2000" b="1" dirty="0">
                <a:latin typeface="Georgia" panose="02040502050405020303" pitchFamily="18" charset="0"/>
              </a:rPr>
              <a:t>Community:</a:t>
            </a:r>
          </a:p>
          <a:p>
            <a:pPr lvl="1"/>
            <a:r>
              <a:rPr lang="en-US" sz="1800" dirty="0">
                <a:latin typeface="Georgia" panose="02040502050405020303" pitchFamily="18" charset="0"/>
              </a:rPr>
              <a:t>Family and community workshops </a:t>
            </a:r>
          </a:p>
          <a:p>
            <a:pPr lvl="1"/>
            <a:r>
              <a:rPr lang="en-US" sz="1800" dirty="0">
                <a:latin typeface="Georgia" panose="02040502050405020303" pitchFamily="18" charset="0"/>
              </a:rPr>
              <a:t>Virtual library of resources</a:t>
            </a:r>
          </a:p>
          <a:p>
            <a:endParaRPr lang="en-US" sz="2000" dirty="0">
              <a:latin typeface="Georgia" panose="02040502050405020303" pitchFamily="18" charset="0"/>
            </a:endParaRPr>
          </a:p>
        </p:txBody>
      </p:sp>
      <p:pic>
        <p:nvPicPr>
          <p:cNvPr id="4" name="Picture 2" descr="Project ECHO at Dartmouth-Hitchcock | Health Care Professionals |  Dartmouth-Hitchcock">
            <a:extLst>
              <a:ext uri="{FF2B5EF4-FFF2-40B4-BE49-F238E27FC236}">
                <a16:creationId xmlns:a16="http://schemas.microsoft.com/office/drawing/2014/main" id="{62A584C3-9480-4840-A103-EA27FF4271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1396" y="6214466"/>
            <a:ext cx="911225" cy="4503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epartment of Mental Health and Addiction Services Logo">
            <a:extLst>
              <a:ext uri="{FF2B5EF4-FFF2-40B4-BE49-F238E27FC236}">
                <a16:creationId xmlns:a16="http://schemas.microsoft.com/office/drawing/2014/main" id="{38F7D4F9-031B-4E01-8769-8E2870EADD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590" y="6174311"/>
            <a:ext cx="911225" cy="51524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4FC34E90-7EA7-444B-9792-86026BEDFA84}"/>
              </a:ext>
            </a:extLst>
          </p:cNvPr>
          <p:cNvSpPr txBox="1">
            <a:spLocks/>
          </p:cNvSpPr>
          <p:nvPr/>
        </p:nvSpPr>
        <p:spPr>
          <a:xfrm>
            <a:off x="654149" y="418382"/>
            <a:ext cx="6937177" cy="838200"/>
          </a:xfrm>
          <a:prstGeom prst="rect">
            <a:avLst/>
          </a:prstGeom>
        </p:spPr>
        <p:txBody>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Georgia"/>
                <a:ea typeface="Gulim"/>
              </a:rPr>
              <a:t>Offerings so far…</a:t>
            </a:r>
          </a:p>
        </p:txBody>
      </p:sp>
      <p:pic>
        <p:nvPicPr>
          <p:cNvPr id="11" name="Content Placeholder 4" descr="Logo&#10;&#10;Description automatically generated">
            <a:extLst>
              <a:ext uri="{FF2B5EF4-FFF2-40B4-BE49-F238E27FC236}">
                <a16:creationId xmlns:a16="http://schemas.microsoft.com/office/drawing/2014/main" id="{1C0F0334-A51A-48BF-989B-BF12D591F5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7086600" y="297515"/>
            <a:ext cx="1633913" cy="616885"/>
          </a:xfrm>
          <a:prstGeom prst="rect">
            <a:avLst/>
          </a:prstGeom>
          <a:noFill/>
          <a:ln w="9525">
            <a:noFill/>
            <a:miter lim="800000"/>
            <a:headEnd/>
            <a:tailEnd/>
          </a:ln>
        </p:spPr>
      </p:pic>
      <p:pic>
        <p:nvPicPr>
          <p:cNvPr id="12" name="Picture 11" descr="A picture containing text, weapon, brass knucks, gun&#10;&#10;Description automatically generated">
            <a:extLst>
              <a:ext uri="{FF2B5EF4-FFF2-40B4-BE49-F238E27FC236}">
                <a16:creationId xmlns:a16="http://schemas.microsoft.com/office/drawing/2014/main" id="{76D280CE-4ACE-4865-92FC-9BC8E91809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5204" y="6220656"/>
            <a:ext cx="1852243" cy="367195"/>
          </a:xfrm>
          <a:prstGeom prst="rect">
            <a:avLst/>
          </a:prstGeom>
          <a:effectLst>
            <a:glow rad="76200">
              <a:schemeClr val="bg1"/>
            </a:glow>
          </a:effectLst>
        </p:spPr>
      </p:pic>
      <p:pic>
        <p:nvPicPr>
          <p:cNvPr id="13" name="Picture 12" descr="Logo, company name&#10;&#10;Description automatically generated">
            <a:extLst>
              <a:ext uri="{FF2B5EF4-FFF2-40B4-BE49-F238E27FC236}">
                <a16:creationId xmlns:a16="http://schemas.microsoft.com/office/drawing/2014/main" id="{61BE2B12-9002-4850-91A4-2C34818F5F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70962" y="5978072"/>
            <a:ext cx="892825" cy="892825"/>
          </a:xfrm>
          <a:prstGeom prst="rect">
            <a:avLst/>
          </a:prstGeom>
        </p:spPr>
      </p:pic>
    </p:spTree>
    <p:extLst>
      <p:ext uri="{BB962C8B-B14F-4D97-AF65-F5344CB8AC3E}">
        <p14:creationId xmlns:p14="http://schemas.microsoft.com/office/powerpoint/2010/main" val="173184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Line"/>
          <p:cNvSpPr/>
          <p:nvPr/>
        </p:nvSpPr>
        <p:spPr>
          <a:xfrm>
            <a:off x="280193" y="938208"/>
            <a:ext cx="8583614" cy="1588"/>
          </a:xfrm>
          <a:prstGeom prst="line">
            <a:avLst/>
          </a:prstGeom>
          <a:ln w="12700">
            <a:solidFill>
              <a:srgbClr val="0433FF"/>
            </a:solidFill>
            <a:miter lim="400000"/>
          </a:ln>
        </p:spPr>
        <p:txBody>
          <a:bodyPr lIns="50799" tIns="50799" rIns="50799" bIns="50799" anchor="ctr"/>
          <a:lstStyle/>
          <a:p>
            <a:pPr marL="221504" indent="-221504" defTabSz="321457">
              <a:buClr>
                <a:srgbClr val="FFFFFF"/>
              </a:buClr>
              <a:buSzPct val="171000"/>
              <a:buFont typeface="Georgia"/>
              <a:buAutoNum type="arabicPeriod"/>
              <a:defRPr sz="1400">
                <a:solidFill>
                  <a:srgbClr val="000000"/>
                </a:solidFill>
                <a:latin typeface="Helvetica"/>
                <a:ea typeface="Helvetica"/>
                <a:cs typeface="Helvetica"/>
                <a:sym typeface="Helvetica"/>
              </a:defRPr>
            </a:pPr>
            <a:endParaRPr sz="984"/>
          </a:p>
        </p:txBody>
      </p:sp>
      <p:sp>
        <p:nvSpPr>
          <p:cNvPr id="398" name="www.step.yale.edu; www.ctearlypsychosisnetwork.org; nina.levine@yale.edu"/>
          <p:cNvSpPr txBox="1"/>
          <p:nvPr/>
        </p:nvSpPr>
        <p:spPr>
          <a:xfrm>
            <a:off x="2544638" y="6464628"/>
            <a:ext cx="4054723" cy="340669"/>
          </a:xfrm>
          <a:prstGeom prst="rect">
            <a:avLst/>
          </a:prstGeom>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9" tIns="50799" rIns="50799" bIns="50799" anchor="ctr">
            <a:spAutoFit/>
          </a:bodyPr>
          <a:lstStyle/>
          <a:p>
            <a:pPr defTabSz="457184">
              <a:defRPr sz="2200" i="1">
                <a:solidFill>
                  <a:srgbClr val="000000"/>
                </a:solidFill>
                <a:latin typeface="Helvetica"/>
                <a:ea typeface="Helvetica"/>
                <a:cs typeface="Helvetica"/>
                <a:sym typeface="Helvetica"/>
              </a:defRPr>
            </a:pPr>
            <a:r>
              <a:rPr lang="en-US" sz="1547" dirty="0">
                <a:hlinkClick r:id="rId2"/>
              </a:rPr>
              <a:t>http://stanmathis.pythonanywhere.com/STEP</a:t>
            </a:r>
            <a:endParaRPr lang="en-US" sz="1547" dirty="0"/>
          </a:p>
        </p:txBody>
      </p:sp>
      <p:sp>
        <p:nvSpPr>
          <p:cNvPr id="2" name="Rectangle 1">
            <a:extLst>
              <a:ext uri="{FF2B5EF4-FFF2-40B4-BE49-F238E27FC236}">
                <a16:creationId xmlns:a16="http://schemas.microsoft.com/office/drawing/2014/main" id="{74A5CE07-2AAD-46F9-D59A-ED98A1F76DCD}"/>
              </a:ext>
            </a:extLst>
          </p:cNvPr>
          <p:cNvSpPr/>
          <p:nvPr/>
        </p:nvSpPr>
        <p:spPr>
          <a:xfrm>
            <a:off x="0" y="0"/>
            <a:ext cx="9144000" cy="1028412"/>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3" name="Content Placeholder 4" descr="Logo&#10;&#10;Description automatically generated">
            <a:extLst>
              <a:ext uri="{FF2B5EF4-FFF2-40B4-BE49-F238E27FC236}">
                <a16:creationId xmlns:a16="http://schemas.microsoft.com/office/drawing/2014/main" id="{B158B9DF-AFD2-A99B-3D81-D3CF0FFF2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63429" y="221313"/>
            <a:ext cx="1633913" cy="616885"/>
          </a:xfrm>
          <a:prstGeom prst="rect">
            <a:avLst/>
          </a:prstGeom>
          <a:noFill/>
          <a:ln w="9525">
            <a:noFill/>
            <a:miter lim="800000"/>
            <a:headEnd/>
            <a:tailEnd/>
          </a:ln>
        </p:spPr>
      </p:pic>
      <p:sp>
        <p:nvSpPr>
          <p:cNvPr id="4" name="TextBox 3">
            <a:extLst>
              <a:ext uri="{FF2B5EF4-FFF2-40B4-BE49-F238E27FC236}">
                <a16:creationId xmlns:a16="http://schemas.microsoft.com/office/drawing/2014/main" id="{D0727BE3-51AB-164C-5EE9-48EAE1534C5F}"/>
              </a:ext>
            </a:extLst>
          </p:cNvPr>
          <p:cNvSpPr txBox="1"/>
          <p:nvPr/>
        </p:nvSpPr>
        <p:spPr>
          <a:xfrm>
            <a:off x="350532" y="226096"/>
            <a:ext cx="7083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a:ea typeface="+mn-ea"/>
                <a:cs typeface="+mn-cs"/>
              </a:rPr>
              <a:t>Developing a System of care for CT</a:t>
            </a:r>
          </a:p>
        </p:txBody>
      </p:sp>
      <p:pic>
        <p:nvPicPr>
          <p:cNvPr id="6" name="Picture 5">
            <a:extLst>
              <a:ext uri="{FF2B5EF4-FFF2-40B4-BE49-F238E27FC236}">
                <a16:creationId xmlns:a16="http://schemas.microsoft.com/office/drawing/2014/main" id="{D4D7ABFF-32B1-AD75-2055-DCA376EAB227}"/>
              </a:ext>
            </a:extLst>
          </p:cNvPr>
          <p:cNvPicPr>
            <a:picLocks noChangeAspect="1"/>
          </p:cNvPicPr>
          <p:nvPr/>
        </p:nvPicPr>
        <p:blipFill>
          <a:blip r:embed="rId4"/>
          <a:stretch>
            <a:fillRect/>
          </a:stretch>
        </p:blipFill>
        <p:spPr>
          <a:xfrm>
            <a:off x="70585" y="1249725"/>
            <a:ext cx="8926757" cy="4670067"/>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The Problem: How to Disseminate Best Practice Care, Drive continuous Quality Improvement and support Research?"/>
          <p:cNvSpPr txBox="1"/>
          <p:nvPr/>
        </p:nvSpPr>
        <p:spPr>
          <a:xfrm>
            <a:off x="1181660" y="364410"/>
            <a:ext cx="6780701" cy="441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400">
                <a:latin typeface="Helvetica Light"/>
                <a:ea typeface="Helvetica Light"/>
                <a:cs typeface="Helvetica Light"/>
                <a:sym typeface="Helvetica Light"/>
              </a:defRPr>
            </a:pPr>
            <a:r>
              <a:rPr lang="en-US" dirty="0"/>
              <a:t>How (</a:t>
            </a:r>
            <a:r>
              <a:rPr lang="en-US" b="1" dirty="0"/>
              <a:t>not</a:t>
            </a:r>
            <a:r>
              <a:rPr lang="en-US" dirty="0"/>
              <a:t>) to disseminate: The pipeline approach</a:t>
            </a:r>
            <a:endParaRPr dirty="0"/>
          </a:p>
        </p:txBody>
      </p:sp>
      <p:sp>
        <p:nvSpPr>
          <p:cNvPr id="482" name="Line"/>
          <p:cNvSpPr/>
          <p:nvPr/>
        </p:nvSpPr>
        <p:spPr>
          <a:xfrm>
            <a:off x="280193" y="1076827"/>
            <a:ext cx="8583614" cy="1588"/>
          </a:xfrm>
          <a:prstGeom prst="line">
            <a:avLst/>
          </a:prstGeom>
          <a:ln w="12700">
            <a:solidFill>
              <a:srgbClr val="000000"/>
            </a:solidFill>
          </a:ln>
        </p:spPr>
        <p:txBody>
          <a:bodyPr lIns="50800" tIns="50800" rIns="50800" bIns="50800" anchor="ctr"/>
          <a:lstStyle/>
          <a:p>
            <a:endParaRPr/>
          </a:p>
        </p:txBody>
      </p:sp>
      <p:grpSp>
        <p:nvGrpSpPr>
          <p:cNvPr id="485" name="Srihari &amp; Jani, 2016; Srihari &amp; Cahill, 2020"/>
          <p:cNvGrpSpPr/>
          <p:nvPr/>
        </p:nvGrpSpPr>
        <p:grpSpPr>
          <a:xfrm>
            <a:off x="340111" y="6106609"/>
            <a:ext cx="8653955" cy="495301"/>
            <a:chOff x="0" y="0"/>
            <a:chExt cx="8653954" cy="495300"/>
          </a:xfrm>
        </p:grpSpPr>
        <p:sp>
          <p:nvSpPr>
            <p:cNvPr id="484" name="Srihari &amp; Jani, 2016; Srihari &amp; Cahill, 2020"/>
            <p:cNvSpPr txBox="1"/>
            <p:nvPr/>
          </p:nvSpPr>
          <p:spPr>
            <a:xfrm>
              <a:off x="38100" y="38100"/>
              <a:ext cx="8577755" cy="419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1600"/>
              </a:lvl1pPr>
            </a:lstStyle>
            <a:p>
              <a:r>
                <a:t>Srihari &amp; Jani, 2016; Srihari &amp; Cahill, 2020</a:t>
              </a:r>
            </a:p>
          </p:txBody>
        </p:sp>
        <p:pic>
          <p:nvPicPr>
            <p:cNvPr id="483" name="Srihari &amp; Jani, 2016; Srihari &amp; Cahill, 2020 Srihari &amp; Jani, 2016; Srihari &amp; Cahill, 2020" descr="Srihari &amp; Jani, 2016; Srihari &amp; Cahill, 2020 Srihari &amp; Jani, 2016; Srihari &amp; Cahill, 2020"/>
            <p:cNvPicPr>
              <a:picLocks/>
            </p:cNvPicPr>
            <p:nvPr/>
          </p:nvPicPr>
          <p:blipFill>
            <a:blip r:embed="rId3"/>
            <a:stretch>
              <a:fillRect/>
            </a:stretch>
          </p:blipFill>
          <p:spPr>
            <a:xfrm>
              <a:off x="0" y="0"/>
              <a:ext cx="8653955" cy="495300"/>
            </a:xfrm>
            <a:prstGeom prst="rect">
              <a:avLst/>
            </a:prstGeom>
            <a:effectLst/>
          </p:spPr>
        </p:pic>
      </p:grpSp>
      <p:pic>
        <p:nvPicPr>
          <p:cNvPr id="486" name="IB.TlsPJfzPO.png" descr="IB.TlsPJfzPO.png"/>
          <p:cNvPicPr>
            <a:picLocks noChangeAspect="1"/>
          </p:cNvPicPr>
          <p:nvPr/>
        </p:nvPicPr>
        <p:blipFill>
          <a:blip r:embed="rId4"/>
          <a:stretch>
            <a:fillRect/>
          </a:stretch>
        </p:blipFill>
        <p:spPr>
          <a:xfrm>
            <a:off x="31713" y="1582459"/>
            <a:ext cx="8626128" cy="3746703"/>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The Solution: Learning Health Networks"/>
          <p:cNvSpPr txBox="1">
            <a:spLocks noGrp="1"/>
          </p:cNvSpPr>
          <p:nvPr>
            <p:ph type="title"/>
          </p:nvPr>
        </p:nvSpPr>
        <p:spPr>
          <a:xfrm>
            <a:off x="346189" y="116744"/>
            <a:ext cx="8229601" cy="1360593"/>
          </a:xfrm>
          <a:prstGeom prst="rect">
            <a:avLst/>
          </a:prstGeom>
        </p:spPr>
        <p:txBody>
          <a:bodyPr/>
          <a:lstStyle>
            <a:lvl1pPr>
              <a:defRPr sz="3600">
                <a:latin typeface="Helvetica Neue Light"/>
                <a:ea typeface="Helvetica Neue Light"/>
                <a:cs typeface="Helvetica Neue Light"/>
                <a:sym typeface="Helvetica Neue Light"/>
              </a:defRPr>
            </a:lvl1pPr>
          </a:lstStyle>
          <a:p>
            <a:r>
              <a:rPr dirty="0"/>
              <a:t>The Solution: </a:t>
            </a:r>
            <a:r>
              <a:rPr b="1" i="1" dirty="0"/>
              <a:t>Learning Health </a:t>
            </a:r>
            <a:r>
              <a:rPr lang="en-US" b="1" i="1" dirty="0"/>
              <a:t>Systems </a:t>
            </a:r>
            <a:r>
              <a:rPr lang="en-US" dirty="0"/>
              <a:t>(or </a:t>
            </a:r>
            <a:r>
              <a:rPr dirty="0"/>
              <a:t>Networks</a:t>
            </a:r>
            <a:r>
              <a:rPr lang="en-US" dirty="0"/>
              <a:t> or Collaboratives)</a:t>
            </a:r>
            <a:endParaRPr dirty="0"/>
          </a:p>
        </p:txBody>
      </p:sp>
      <p:sp>
        <p:nvSpPr>
          <p:cNvPr id="491" name="A Learning Health System [Network] occurs when  “science, informatics, incentives, and culture are aligned for continuous improvement and innovation...and new knowledge is captured as an integral by-product of the care experience”"/>
          <p:cNvSpPr txBox="1">
            <a:spLocks noGrp="1"/>
          </p:cNvSpPr>
          <p:nvPr>
            <p:ph type="body" sz="half" idx="1"/>
          </p:nvPr>
        </p:nvSpPr>
        <p:spPr>
          <a:xfrm>
            <a:off x="457200" y="2144751"/>
            <a:ext cx="8229600" cy="2148757"/>
          </a:xfrm>
          <a:prstGeom prst="rect">
            <a:avLst/>
          </a:prstGeom>
          <a:ln w="9525">
            <a:round/>
          </a:ln>
        </p:spPr>
        <p:txBody>
          <a:bodyPr/>
          <a:lstStyle/>
          <a:p>
            <a:pPr marL="0" marR="0" indent="0">
              <a:spcBef>
                <a:spcPts val="0"/>
              </a:spcBef>
              <a:buClrTx/>
              <a:buSzTx/>
              <a:buFontTx/>
              <a:buNone/>
              <a:defRPr sz="2400" i="1">
                <a:solidFill>
                  <a:srgbClr val="3B4045"/>
                </a:solidFill>
                <a:uFillTx/>
                <a:latin typeface="Helvetica"/>
                <a:ea typeface="Helvetica"/>
                <a:cs typeface="Helvetica"/>
                <a:sym typeface="Helvetica"/>
              </a:defRPr>
            </a:pPr>
            <a:r>
              <a:rPr dirty="0"/>
              <a:t>A Learning Health System occurs when </a:t>
            </a:r>
            <a:r>
              <a:rPr dirty="0">
                <a:solidFill>
                  <a:srgbClr val="000000"/>
                </a:solidFill>
              </a:rPr>
              <a:t> </a:t>
            </a:r>
            <a:r>
              <a:rPr dirty="0"/>
              <a:t>“</a:t>
            </a:r>
            <a:r>
              <a:rPr u="sng" dirty="0"/>
              <a:t>science, informatics, incentives, and culture</a:t>
            </a:r>
            <a:r>
              <a:rPr u="sng" dirty="0">
                <a:solidFill>
                  <a:srgbClr val="000000"/>
                </a:solidFill>
              </a:rPr>
              <a:t> </a:t>
            </a:r>
            <a:r>
              <a:rPr dirty="0"/>
              <a:t>are aligned for continuous improvement and innovation...and new knowledge is captured as an integral by-product of the care experience”</a:t>
            </a:r>
          </a:p>
        </p:txBody>
      </p:sp>
      <p:sp>
        <p:nvSpPr>
          <p:cNvPr id="492" name="Roundtable on Value and Science-Driven Health Care, Institute of Medicine. National Academies Press (US); 2013"/>
          <p:cNvSpPr txBox="1"/>
          <p:nvPr/>
        </p:nvSpPr>
        <p:spPr>
          <a:xfrm>
            <a:off x="448996" y="5678179"/>
            <a:ext cx="8246008" cy="558801"/>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466">
                <a:solidFill>
                  <a:srgbClr val="3B4045"/>
                </a:solidFill>
              </a:defRPr>
            </a:pPr>
            <a:r>
              <a:t>Roundtable on Value and Science-Driven Health Care, Institute</a:t>
            </a:r>
            <a:r>
              <a:rPr>
                <a:solidFill>
                  <a:srgbClr val="000000"/>
                </a:solidFill>
              </a:rPr>
              <a:t> </a:t>
            </a:r>
            <a:r>
              <a:t>of Medicine. National Academies Press (US); 2013</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Disseminating via LHNs"/>
          <p:cNvSpPr txBox="1">
            <a:spLocks noGrp="1"/>
          </p:cNvSpPr>
          <p:nvPr>
            <p:ph type="title"/>
          </p:nvPr>
        </p:nvSpPr>
        <p:spPr>
          <a:xfrm>
            <a:off x="280193" y="78642"/>
            <a:ext cx="8489234" cy="1340208"/>
          </a:xfrm>
          <a:prstGeom prst="rect">
            <a:avLst/>
          </a:prstGeom>
        </p:spPr>
        <p:txBody>
          <a:bodyPr/>
          <a:lstStyle>
            <a:lvl1pPr>
              <a:defRPr sz="4000"/>
            </a:lvl1pPr>
          </a:lstStyle>
          <a:p>
            <a:r>
              <a:rPr dirty="0"/>
              <a:t>Disseminating via </a:t>
            </a:r>
            <a:r>
              <a:rPr lang="en-US" dirty="0"/>
              <a:t>an LHC: </a:t>
            </a:r>
            <a:r>
              <a:rPr lang="en-US" sz="3200" dirty="0"/>
              <a:t>Flexible structures, processes with shared goals</a:t>
            </a:r>
            <a:endParaRPr sz="3200" dirty="0"/>
          </a:p>
        </p:txBody>
      </p:sp>
      <p:sp>
        <p:nvSpPr>
          <p:cNvPr id="497" name="Line"/>
          <p:cNvSpPr/>
          <p:nvPr/>
        </p:nvSpPr>
        <p:spPr>
          <a:xfrm>
            <a:off x="280193" y="1483059"/>
            <a:ext cx="8583614" cy="1589"/>
          </a:xfrm>
          <a:prstGeom prst="line">
            <a:avLst/>
          </a:prstGeom>
          <a:ln w="12700">
            <a:solidFill>
              <a:srgbClr val="0433FF"/>
            </a:solidFill>
            <a:miter lim="400000"/>
          </a:ln>
        </p:spPr>
        <p:txBody>
          <a:bodyPr lIns="50800" tIns="50800" rIns="50800" bIns="50800" anchor="ctr"/>
          <a:lstStyle/>
          <a:p>
            <a:pPr defTabSz="321468">
              <a:defRPr sz="1100"/>
            </a:pPr>
            <a:endParaRPr/>
          </a:p>
        </p:txBody>
      </p:sp>
      <p:sp>
        <p:nvSpPr>
          <p:cNvPr id="498" name="Text"/>
          <p:cNvSpPr txBox="1"/>
          <p:nvPr/>
        </p:nvSpPr>
        <p:spPr>
          <a:xfrm>
            <a:off x="4493679" y="3289300"/>
            <a:ext cx="156642"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 </a:t>
            </a:r>
          </a:p>
        </p:txBody>
      </p:sp>
      <p:pic>
        <p:nvPicPr>
          <p:cNvPr id="499" name="Image" descr="Image"/>
          <p:cNvPicPr>
            <a:picLocks noChangeAspect="1"/>
          </p:cNvPicPr>
          <p:nvPr/>
        </p:nvPicPr>
        <p:blipFill>
          <a:blip r:embed="rId2"/>
          <a:stretch>
            <a:fillRect/>
          </a:stretch>
        </p:blipFill>
        <p:spPr>
          <a:xfrm>
            <a:off x="735363" y="1548857"/>
            <a:ext cx="7835834" cy="4851122"/>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Line"/>
          <p:cNvSpPr/>
          <p:nvPr/>
        </p:nvSpPr>
        <p:spPr>
          <a:xfrm>
            <a:off x="280193" y="938208"/>
            <a:ext cx="8583614" cy="1588"/>
          </a:xfrm>
          <a:prstGeom prst="line">
            <a:avLst/>
          </a:prstGeom>
          <a:ln w="12700">
            <a:solidFill>
              <a:srgbClr val="0433FF"/>
            </a:solidFill>
            <a:miter lim="400000"/>
          </a:ln>
        </p:spPr>
        <p:txBody>
          <a:bodyPr lIns="50799" tIns="50799" rIns="50799" bIns="50799" anchor="ctr"/>
          <a:lstStyle/>
          <a:p>
            <a:pPr marL="221504" indent="-221504" defTabSz="321457">
              <a:buClr>
                <a:srgbClr val="FFFFFF"/>
              </a:buClr>
              <a:buSzPct val="171000"/>
              <a:buFont typeface="Georgia"/>
              <a:buAutoNum type="arabicPeriod"/>
              <a:defRPr sz="1400">
                <a:solidFill>
                  <a:srgbClr val="000000"/>
                </a:solidFill>
                <a:latin typeface="Helvetica"/>
                <a:ea typeface="Helvetica"/>
                <a:cs typeface="Helvetica"/>
                <a:sym typeface="Helvetica"/>
              </a:defRPr>
            </a:pPr>
            <a:endParaRPr sz="984"/>
          </a:p>
        </p:txBody>
      </p:sp>
      <p:sp>
        <p:nvSpPr>
          <p:cNvPr id="398" name="www.step.yale.edu; www.ctearlypsychosisnetwork.org; nina.levine@yale.edu"/>
          <p:cNvSpPr txBox="1"/>
          <p:nvPr/>
        </p:nvSpPr>
        <p:spPr>
          <a:xfrm>
            <a:off x="1858019" y="6086836"/>
            <a:ext cx="5427962" cy="340669"/>
          </a:xfrm>
          <a:prstGeom prst="rect">
            <a:avLst/>
          </a:prstGeom>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9" tIns="50799" rIns="50799" bIns="50799" anchor="ctr">
            <a:spAutoFit/>
          </a:bodyPr>
          <a:lstStyle/>
          <a:p>
            <a:pPr defTabSz="457184">
              <a:defRPr sz="2200" i="1">
                <a:solidFill>
                  <a:srgbClr val="000000"/>
                </a:solidFill>
                <a:latin typeface="Helvetica"/>
                <a:ea typeface="Helvetica"/>
                <a:cs typeface="Helvetica"/>
                <a:sym typeface="Helvetica"/>
              </a:defRPr>
            </a:pPr>
            <a:r>
              <a:rPr sz="1547" dirty="0" err="1"/>
              <a:t>www.step.yale.edu</a:t>
            </a:r>
            <a:r>
              <a:rPr sz="1547" dirty="0"/>
              <a:t>; </a:t>
            </a:r>
            <a:r>
              <a:rPr lang="en-US" sz="1547" dirty="0"/>
              <a:t>        </a:t>
            </a:r>
            <a:r>
              <a:rPr sz="1547" dirty="0" err="1"/>
              <a:t>www.ctearlypsychosisnetwork.org</a:t>
            </a:r>
            <a:endParaRPr sz="1547" u="sng" dirty="0">
              <a:hlinkClick r:id="rId2"/>
            </a:endParaRPr>
          </a:p>
        </p:txBody>
      </p:sp>
      <p:sp>
        <p:nvSpPr>
          <p:cNvPr id="2" name="Rectangle 1">
            <a:extLst>
              <a:ext uri="{FF2B5EF4-FFF2-40B4-BE49-F238E27FC236}">
                <a16:creationId xmlns:a16="http://schemas.microsoft.com/office/drawing/2014/main" id="{74A5CE07-2AAD-46F9-D59A-ED98A1F76DCD}"/>
              </a:ext>
            </a:extLst>
          </p:cNvPr>
          <p:cNvSpPr/>
          <p:nvPr/>
        </p:nvSpPr>
        <p:spPr>
          <a:xfrm>
            <a:off x="0" y="0"/>
            <a:ext cx="9144000" cy="1028412"/>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3" name="Content Placeholder 4" descr="Logo&#10;&#10;Description automatically generated">
            <a:extLst>
              <a:ext uri="{FF2B5EF4-FFF2-40B4-BE49-F238E27FC236}">
                <a16:creationId xmlns:a16="http://schemas.microsoft.com/office/drawing/2014/main" id="{B158B9DF-AFD2-A99B-3D81-D3CF0FFF2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63429" y="221313"/>
            <a:ext cx="1633913" cy="616885"/>
          </a:xfrm>
          <a:prstGeom prst="rect">
            <a:avLst/>
          </a:prstGeom>
          <a:noFill/>
          <a:ln w="9525">
            <a:noFill/>
            <a:miter lim="800000"/>
            <a:headEnd/>
            <a:tailEnd/>
          </a:ln>
        </p:spPr>
      </p:pic>
      <p:sp>
        <p:nvSpPr>
          <p:cNvPr id="4" name="TextBox 3">
            <a:extLst>
              <a:ext uri="{FF2B5EF4-FFF2-40B4-BE49-F238E27FC236}">
                <a16:creationId xmlns:a16="http://schemas.microsoft.com/office/drawing/2014/main" id="{D0727BE3-51AB-164C-5EE9-48EAE1534C5F}"/>
              </a:ext>
            </a:extLst>
          </p:cNvPr>
          <p:cNvSpPr txBox="1"/>
          <p:nvPr/>
        </p:nvSpPr>
        <p:spPr>
          <a:xfrm>
            <a:off x="280193" y="52703"/>
            <a:ext cx="7083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a:ea typeface="+mn-ea"/>
                <a:cs typeface="+mn-cs"/>
              </a:rPr>
              <a:t>Connecticut’s LHC for FEP</a:t>
            </a:r>
          </a:p>
        </p:txBody>
      </p:sp>
      <p:sp>
        <p:nvSpPr>
          <p:cNvPr id="5" name="TextBox 4">
            <a:extLst>
              <a:ext uri="{FF2B5EF4-FFF2-40B4-BE49-F238E27FC236}">
                <a16:creationId xmlns:a16="http://schemas.microsoft.com/office/drawing/2014/main" id="{0733934A-7C53-18E1-F2A1-F3A5380E75D8}"/>
              </a:ext>
            </a:extLst>
          </p:cNvPr>
          <p:cNvSpPr txBox="1"/>
          <p:nvPr/>
        </p:nvSpPr>
        <p:spPr>
          <a:xfrm>
            <a:off x="602448" y="2080989"/>
            <a:ext cx="7537169"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000" b="1" dirty="0"/>
              <a:t>WHAT: </a:t>
            </a:r>
            <a:r>
              <a:rPr lang="en-US" sz="2000" dirty="0"/>
              <a:t>To transform access and quality of care for all individuals with recent onset schizophrenia* and deliver outcomes benchmarked to international standards. </a:t>
            </a:r>
          </a:p>
          <a:p>
            <a:pPr marL="0" marR="0" indent="0" algn="l" defTabSz="4572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Helvetica"/>
              <a:ea typeface="Helvetica"/>
              <a:cs typeface="Helvetica"/>
              <a:sym typeface="Helvetica"/>
            </a:endParaRPr>
          </a:p>
          <a:p>
            <a:pPr marL="0" marR="0" indent="0" algn="l" defTabSz="457200" rtl="0" fontAlgn="auto" latinLnBrk="0" hangingPunct="0">
              <a:lnSpc>
                <a:spcPct val="100000"/>
              </a:lnSpc>
              <a:spcBef>
                <a:spcPts val="0"/>
              </a:spcBef>
              <a:spcAft>
                <a:spcPts val="0"/>
              </a:spcAft>
              <a:buClrTx/>
              <a:buSzTx/>
              <a:buFontTx/>
              <a:buNone/>
              <a:tabLst/>
            </a:pPr>
            <a:r>
              <a:rPr lang="en-US" sz="2000" b="1" dirty="0"/>
              <a:t>WHO:</a:t>
            </a:r>
            <a:r>
              <a:rPr lang="en-US" sz="2000" dirty="0"/>
              <a:t> All stakeholders – clinical and community </a:t>
            </a:r>
          </a:p>
          <a:p>
            <a:pPr marL="0" marR="0" indent="0" algn="l" defTabSz="4572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Helvetica"/>
              <a:ea typeface="Helvetica"/>
              <a:cs typeface="Helvetica"/>
              <a:sym typeface="Helvetica"/>
            </a:endParaRPr>
          </a:p>
          <a:p>
            <a:pPr marL="0" marR="0" indent="0" algn="l" defTabSz="457200" rtl="0" fontAlgn="auto" latinLnBrk="0" hangingPunct="0">
              <a:lnSpc>
                <a:spcPct val="100000"/>
              </a:lnSpc>
              <a:spcBef>
                <a:spcPts val="0"/>
              </a:spcBef>
              <a:spcAft>
                <a:spcPts val="0"/>
              </a:spcAft>
              <a:buClrTx/>
              <a:buSzTx/>
              <a:buFontTx/>
              <a:buNone/>
              <a:tabLst/>
            </a:pPr>
            <a:r>
              <a:rPr lang="en-US" sz="2000" b="1" dirty="0"/>
              <a:t>HOW: </a:t>
            </a:r>
            <a:r>
              <a:rPr lang="en-US" sz="2000" dirty="0"/>
              <a:t>Via a statewide Learning Health Network (STEP-LHC)</a:t>
            </a:r>
            <a:endParaRPr kumimoji="0" lang="en-US" sz="2000" b="0" i="0" u="none" strike="noStrike" cap="none" spc="0" normalizeH="0" baseline="0" dirty="0">
              <a:ln>
                <a:noFill/>
              </a:ln>
              <a:solidFill>
                <a:srgbClr val="000000"/>
              </a:solidFill>
              <a:effectLst/>
              <a:uFillTx/>
              <a:latin typeface="Helvetica"/>
              <a:ea typeface="Helvetica"/>
              <a:cs typeface="Helvetica"/>
              <a:sym typeface="Helvetica"/>
            </a:endParaRPr>
          </a:p>
        </p:txBody>
      </p:sp>
      <p:sp>
        <p:nvSpPr>
          <p:cNvPr id="6" name="TextBox 5">
            <a:extLst>
              <a:ext uri="{FF2B5EF4-FFF2-40B4-BE49-F238E27FC236}">
                <a16:creationId xmlns:a16="http://schemas.microsoft.com/office/drawing/2014/main" id="{D5D25DFC-ECF0-1F88-0910-2E72B31AF85F}"/>
              </a:ext>
            </a:extLst>
          </p:cNvPr>
          <p:cNvSpPr txBox="1"/>
          <p:nvPr/>
        </p:nvSpPr>
        <p:spPr>
          <a:xfrm>
            <a:off x="707644" y="5057801"/>
            <a:ext cx="7326775" cy="71814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Helvetica"/>
                <a:ea typeface="Helvetica"/>
                <a:cs typeface="Helvetica"/>
                <a:sym typeface="Helvetica"/>
              </a:rPr>
              <a:t>*Residents of CT 16-35yo and within ~ 3yrs of psychosis onset. 	All insurance plans (or none)</a:t>
            </a:r>
          </a:p>
        </p:txBody>
      </p:sp>
      <p:sp>
        <p:nvSpPr>
          <p:cNvPr id="8" name="TextBox 7">
            <a:extLst>
              <a:ext uri="{FF2B5EF4-FFF2-40B4-BE49-F238E27FC236}">
                <a16:creationId xmlns:a16="http://schemas.microsoft.com/office/drawing/2014/main" id="{97B79C90-FCAE-996E-0CCE-BF6AD04A3620}"/>
              </a:ext>
            </a:extLst>
          </p:cNvPr>
          <p:cNvSpPr txBox="1"/>
          <p:nvPr/>
        </p:nvSpPr>
        <p:spPr>
          <a:xfrm>
            <a:off x="381965" y="1302081"/>
            <a:ext cx="848184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1" dirty="0"/>
              <a:t>PURPOSE: </a:t>
            </a:r>
            <a:r>
              <a:rPr lang="en-US" sz="2000" b="0" i="1" u="none" strike="noStrike" dirty="0">
                <a:solidFill>
                  <a:srgbClr val="020202"/>
                </a:solidFill>
                <a:effectLst/>
                <a:latin typeface="Montserrat" panose="020F0502020204030204" pitchFamily="34" charset="0"/>
              </a:rPr>
              <a:t>for all persons with schizophrenia to live fulfilling lives</a:t>
            </a:r>
            <a:endParaRPr lang="en-US" sz="2000" i="1" dirty="0"/>
          </a:p>
        </p:txBody>
      </p:sp>
    </p:spTree>
    <p:extLst>
      <p:ext uri="{BB962C8B-B14F-4D97-AF65-F5344CB8AC3E}">
        <p14:creationId xmlns:p14="http://schemas.microsoft.com/office/powerpoint/2010/main" val="264937620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Line"/>
          <p:cNvSpPr/>
          <p:nvPr/>
        </p:nvSpPr>
        <p:spPr>
          <a:xfrm>
            <a:off x="280193" y="938208"/>
            <a:ext cx="8583614" cy="1588"/>
          </a:xfrm>
          <a:prstGeom prst="line">
            <a:avLst/>
          </a:prstGeom>
          <a:ln w="12700">
            <a:solidFill>
              <a:srgbClr val="0433FF"/>
            </a:solidFill>
            <a:miter lim="400000"/>
          </a:ln>
        </p:spPr>
        <p:txBody>
          <a:bodyPr lIns="50799" tIns="50799" rIns="50799" bIns="50799" anchor="ctr"/>
          <a:lstStyle/>
          <a:p>
            <a:pPr marL="221504" indent="-221504" defTabSz="321457">
              <a:buClr>
                <a:srgbClr val="FFFFFF"/>
              </a:buClr>
              <a:buSzPct val="171000"/>
              <a:buFont typeface="Georgia"/>
              <a:buAutoNum type="arabicPeriod"/>
              <a:defRPr sz="1400">
                <a:solidFill>
                  <a:srgbClr val="000000"/>
                </a:solidFill>
                <a:latin typeface="Helvetica"/>
                <a:ea typeface="Helvetica"/>
                <a:cs typeface="Helvetica"/>
                <a:sym typeface="Helvetica"/>
              </a:defRPr>
            </a:pPr>
            <a:endParaRPr sz="984"/>
          </a:p>
        </p:txBody>
      </p:sp>
      <p:sp>
        <p:nvSpPr>
          <p:cNvPr id="2" name="Rectangle 1">
            <a:extLst>
              <a:ext uri="{FF2B5EF4-FFF2-40B4-BE49-F238E27FC236}">
                <a16:creationId xmlns:a16="http://schemas.microsoft.com/office/drawing/2014/main" id="{74A5CE07-2AAD-46F9-D59A-ED98A1F76DCD}"/>
              </a:ext>
            </a:extLst>
          </p:cNvPr>
          <p:cNvSpPr/>
          <p:nvPr/>
        </p:nvSpPr>
        <p:spPr>
          <a:xfrm>
            <a:off x="0" y="0"/>
            <a:ext cx="9144000" cy="1028412"/>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3" name="Content Placeholder 4" descr="Logo&#10;&#10;Description automatically generated">
            <a:extLst>
              <a:ext uri="{FF2B5EF4-FFF2-40B4-BE49-F238E27FC236}">
                <a16:creationId xmlns:a16="http://schemas.microsoft.com/office/drawing/2014/main" id="{B158B9DF-AFD2-A99B-3D81-D3CF0FFF2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363429" y="221313"/>
            <a:ext cx="1633913" cy="616885"/>
          </a:xfrm>
          <a:prstGeom prst="rect">
            <a:avLst/>
          </a:prstGeom>
          <a:noFill/>
          <a:ln w="9525">
            <a:noFill/>
            <a:miter lim="800000"/>
            <a:headEnd/>
            <a:tailEnd/>
          </a:ln>
        </p:spPr>
      </p:pic>
      <p:sp>
        <p:nvSpPr>
          <p:cNvPr id="4" name="TextBox 3">
            <a:extLst>
              <a:ext uri="{FF2B5EF4-FFF2-40B4-BE49-F238E27FC236}">
                <a16:creationId xmlns:a16="http://schemas.microsoft.com/office/drawing/2014/main" id="{D0727BE3-51AB-164C-5EE9-48EAE1534C5F}"/>
              </a:ext>
            </a:extLst>
          </p:cNvPr>
          <p:cNvSpPr txBox="1"/>
          <p:nvPr/>
        </p:nvSpPr>
        <p:spPr>
          <a:xfrm>
            <a:off x="280193" y="52703"/>
            <a:ext cx="708323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a:ea typeface="+mn-ea"/>
                <a:cs typeface="+mn-cs"/>
              </a:rPr>
              <a:t>Developing a Learning Health System across Connecticut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a:ea typeface="+mn-ea"/>
                <a:cs typeface="+mn-cs"/>
              </a:rPr>
              <a:t>in CT</a:t>
            </a:r>
          </a:p>
        </p:txBody>
      </p:sp>
      <p:sp>
        <p:nvSpPr>
          <p:cNvPr id="5" name="TextBox 4">
            <a:extLst>
              <a:ext uri="{FF2B5EF4-FFF2-40B4-BE49-F238E27FC236}">
                <a16:creationId xmlns:a16="http://schemas.microsoft.com/office/drawing/2014/main" id="{487A2EA1-5C28-F788-6C77-6EF6487EAD39}"/>
              </a:ext>
            </a:extLst>
          </p:cNvPr>
          <p:cNvSpPr txBox="1"/>
          <p:nvPr/>
        </p:nvSpPr>
        <p:spPr>
          <a:xfrm>
            <a:off x="1465536" y="1297719"/>
            <a:ext cx="6178086" cy="2749471"/>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latin typeface="Helvetica"/>
                <a:ea typeface="Helvetica"/>
                <a:cs typeface="Helvetica"/>
                <a:sym typeface="Helvetica"/>
              </a:rPr>
              <a:t>Phase 1: ACCESS </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kern="1200" cap="none" spc="0" normalizeH="0" baseline="0" dirty="0">
                <a:ln>
                  <a:noFill/>
                </a:ln>
                <a:solidFill>
                  <a:srgbClr val="000000"/>
                </a:solidFill>
                <a:effectLst/>
                <a:uFillTx/>
                <a:latin typeface="+mn-lt"/>
                <a:ea typeface="Helvetica"/>
                <a:cs typeface="Helvetica"/>
                <a:sym typeface="Helvetica"/>
              </a:rPr>
              <a:t>G</a:t>
            </a:r>
            <a:r>
              <a:rPr lang="en-US" sz="1600" kern="1200" dirty="0">
                <a:latin typeface="+mn-lt"/>
              </a:rPr>
              <a:t>oal is to improve local pathways to care (PTC) and reduce the Duration of Untreated Psychosis (DUP) across all 5 Regions of the state</a:t>
            </a:r>
          </a:p>
          <a:p>
            <a:pPr marL="0" marR="0" indent="0" algn="l" defTabSz="457200" rtl="0" fontAlgn="auto" latinLnBrk="0" hangingPunct="0">
              <a:lnSpc>
                <a:spcPct val="100000"/>
              </a:lnSpc>
              <a:spcBef>
                <a:spcPts val="0"/>
              </a:spcBef>
              <a:spcAft>
                <a:spcPts val="0"/>
              </a:spcAft>
              <a:buClrTx/>
              <a:buSzTx/>
              <a:buFontTx/>
              <a:buNone/>
              <a:tabLst/>
            </a:pPr>
            <a:endParaRPr kumimoji="0" lang="en-US" sz="1600" b="0" i="0" u="none" strike="noStrike" kern="1200" cap="none" spc="0" normalizeH="0" baseline="0" dirty="0">
              <a:ln>
                <a:noFill/>
              </a:ln>
              <a:solidFill>
                <a:srgbClr val="000000"/>
              </a:solidFill>
              <a:effectLst/>
              <a:uFillTx/>
              <a:latin typeface="+mn-lt"/>
              <a:ea typeface="Helvetica"/>
              <a:cs typeface="Helvetica"/>
              <a:sym typeface="Helvetica"/>
            </a:endParaRPr>
          </a:p>
          <a:p>
            <a:pPr marL="228600" lvl="2" indent="-228600">
              <a:buFont typeface="Arial" panose="020B0604020202020204" pitchFamily="34" charset="0"/>
              <a:buChar char="•"/>
            </a:pPr>
            <a:r>
              <a:rPr kumimoji="0" lang="en-US" sz="1600" b="0" i="0" u="none" strike="noStrike" kern="1200" cap="none" spc="0" normalizeH="0" baseline="0" dirty="0">
                <a:ln>
                  <a:noFill/>
                </a:ln>
                <a:solidFill>
                  <a:srgbClr val="000000"/>
                </a:solidFill>
                <a:effectLst/>
                <a:uFillTx/>
                <a:latin typeface="+mn-lt"/>
                <a:ea typeface="Helvetica"/>
                <a:cs typeface="Helvetica"/>
                <a:sym typeface="Helvetica"/>
              </a:rPr>
              <a:t>Establish the skeleton </a:t>
            </a:r>
            <a:r>
              <a:rPr lang="en-US" sz="1600" kern="1200" dirty="0">
                <a:latin typeface="+mn-lt"/>
              </a:rPr>
              <a:t>of a statewide LHN (structure, processes, culture)</a:t>
            </a:r>
          </a:p>
          <a:p>
            <a:pPr marL="228600" lvl="2" indent="-228600">
              <a:buFont typeface="Arial" panose="020B0604020202020204" pitchFamily="34" charset="0"/>
              <a:buChar char="•"/>
            </a:pPr>
            <a:r>
              <a:rPr lang="en-US" sz="1600" kern="1200" dirty="0">
                <a:latin typeface="+mn-lt"/>
              </a:rPr>
              <a:t>Establish workflows for data collection, analysis and review</a:t>
            </a:r>
          </a:p>
          <a:p>
            <a:pPr marL="228600" lvl="2" indent="-228600">
              <a:buFont typeface="Arial" panose="020B0604020202020204" pitchFamily="34" charset="0"/>
              <a:buChar char="•"/>
            </a:pPr>
            <a:r>
              <a:rPr lang="en-US" sz="1600" kern="1200" dirty="0">
                <a:latin typeface="+mn-lt"/>
              </a:rPr>
              <a:t>Establish Quality Improvement workflows to improve </a:t>
            </a:r>
            <a:r>
              <a:rPr lang="en-US" sz="1600" i="1" kern="1200" dirty="0">
                <a:latin typeface="+mn-lt"/>
              </a:rPr>
              <a:t>quality</a:t>
            </a:r>
            <a:r>
              <a:rPr lang="en-US" sz="1600" kern="1200" dirty="0">
                <a:latin typeface="+mn-lt"/>
              </a:rPr>
              <a:t> of pathways, reduce </a:t>
            </a:r>
            <a:r>
              <a:rPr lang="en-US" sz="1600" i="1" kern="1200" dirty="0">
                <a:latin typeface="+mn-lt"/>
              </a:rPr>
              <a:t>quantity</a:t>
            </a:r>
            <a:r>
              <a:rPr lang="en-US" sz="1600" kern="1200" dirty="0">
                <a:latin typeface="+mn-lt"/>
              </a:rPr>
              <a:t> of delay and improve </a:t>
            </a:r>
            <a:r>
              <a:rPr lang="en-US" sz="1600" i="1" kern="1200" dirty="0">
                <a:latin typeface="+mn-lt"/>
              </a:rPr>
              <a:t>engagement</a:t>
            </a:r>
            <a:r>
              <a:rPr lang="en-US" sz="1600" kern="1200" dirty="0">
                <a:latin typeface="+mn-lt"/>
              </a:rPr>
              <a:t> with services</a:t>
            </a:r>
          </a:p>
          <a:p>
            <a:pPr lvl="2" indent="0"/>
            <a:endParaRPr lang="en-US" kern="1200" dirty="0">
              <a:latin typeface="+mn-lt"/>
            </a:endParaRPr>
          </a:p>
        </p:txBody>
      </p:sp>
      <p:sp>
        <p:nvSpPr>
          <p:cNvPr id="6" name="TextBox 5">
            <a:extLst>
              <a:ext uri="{FF2B5EF4-FFF2-40B4-BE49-F238E27FC236}">
                <a16:creationId xmlns:a16="http://schemas.microsoft.com/office/drawing/2014/main" id="{7FC999A0-B11A-A8A2-54E5-9951BB82C9D5}"/>
              </a:ext>
            </a:extLst>
          </p:cNvPr>
          <p:cNvSpPr txBox="1"/>
          <p:nvPr/>
        </p:nvSpPr>
        <p:spPr>
          <a:xfrm>
            <a:off x="1482957" y="4350976"/>
            <a:ext cx="6178086" cy="2410916"/>
          </a:xfrm>
          <a:prstGeom prst="rect">
            <a:avLst/>
          </a:prstGeom>
          <a:noFill/>
          <a:ln w="12700" cap="flat">
            <a:solidFill>
              <a:schemeClr val="accent1"/>
            </a:solidFill>
            <a:prstDash val="dash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Helvetica"/>
                <a:ea typeface="Helvetica"/>
                <a:cs typeface="Helvetica"/>
                <a:sym typeface="Helvetica"/>
              </a:rPr>
              <a:t>Phase 2: QUALITY </a:t>
            </a:r>
          </a:p>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kern="1200" cap="none" spc="0" normalizeH="0" baseline="0" dirty="0">
                <a:ln>
                  <a:noFill/>
                </a:ln>
                <a:solidFill>
                  <a:srgbClr val="000000"/>
                </a:solidFill>
                <a:effectLst/>
                <a:uFillTx/>
                <a:latin typeface="+mn-lt"/>
                <a:ea typeface="Helvetica"/>
                <a:cs typeface="Helvetica"/>
                <a:sym typeface="Helvetica"/>
              </a:rPr>
              <a:t>G</a:t>
            </a:r>
            <a:r>
              <a:rPr lang="en-US" sz="1400" kern="1200" dirty="0">
                <a:latin typeface="+mn-lt"/>
              </a:rPr>
              <a:t>oal is to improve </a:t>
            </a:r>
            <a:r>
              <a:rPr lang="en-US" sz="1400" i="1" kern="1200" dirty="0">
                <a:latin typeface="+mn-lt"/>
              </a:rPr>
              <a:t>population health outcomes </a:t>
            </a:r>
            <a:r>
              <a:rPr lang="en-US" sz="1400" kern="1200" dirty="0">
                <a:latin typeface="+mn-lt"/>
              </a:rPr>
              <a:t>of treated patients across all 5 Regions of the state</a:t>
            </a:r>
          </a:p>
          <a:p>
            <a:pPr marL="0" marR="0" indent="0" algn="l" defTabSz="457200" rtl="0" fontAlgn="auto" latinLnBrk="0" hangingPunct="0">
              <a:lnSpc>
                <a:spcPct val="100000"/>
              </a:lnSpc>
              <a:spcBef>
                <a:spcPts val="0"/>
              </a:spcBef>
              <a:spcAft>
                <a:spcPts val="0"/>
              </a:spcAft>
              <a:buClrTx/>
              <a:buSzTx/>
              <a:buFontTx/>
              <a:buNone/>
              <a:tabLst/>
            </a:pPr>
            <a:endParaRPr kumimoji="0" lang="en-US" sz="1400" b="0" i="0" u="none" strike="noStrike" kern="1200" cap="none" spc="0" normalizeH="0" baseline="0" dirty="0">
              <a:ln>
                <a:noFill/>
              </a:ln>
              <a:solidFill>
                <a:srgbClr val="000000"/>
              </a:solidFill>
              <a:effectLst/>
              <a:uFillTx/>
              <a:latin typeface="+mn-lt"/>
              <a:ea typeface="Helvetica"/>
              <a:cs typeface="Helvetica"/>
              <a:sym typeface="Helvetica"/>
            </a:endParaRPr>
          </a:p>
          <a:p>
            <a:pPr marL="228600" lvl="2" indent="-228600">
              <a:buFont typeface="Arial" panose="020B0604020202020204" pitchFamily="34" charset="0"/>
              <a:buChar char="•"/>
            </a:pPr>
            <a:r>
              <a:rPr lang="en-US" sz="1400" kern="1200" dirty="0">
                <a:latin typeface="+mn-lt"/>
              </a:rPr>
              <a:t>Establish standardized collection of outcomes across key population health metrics</a:t>
            </a:r>
          </a:p>
          <a:p>
            <a:pPr marL="228600" lvl="2" indent="-228600">
              <a:buFont typeface="Arial" panose="020B0604020202020204" pitchFamily="34" charset="0"/>
              <a:buChar char="•"/>
            </a:pPr>
            <a:r>
              <a:rPr lang="en-US" sz="1400" kern="1200" dirty="0">
                <a:latin typeface="+mn-lt"/>
              </a:rPr>
              <a:t>Share lessons and resources across LHN to improve outcomes within a QI framework</a:t>
            </a:r>
          </a:p>
          <a:p>
            <a:pPr marL="228600" lvl="2" indent="-228600">
              <a:buFont typeface="Arial" panose="020B0604020202020204" pitchFamily="34" charset="0"/>
              <a:buChar char="•"/>
            </a:pPr>
            <a:r>
              <a:rPr lang="en-US" sz="1400" kern="1200" dirty="0">
                <a:latin typeface="+mn-lt"/>
              </a:rPr>
              <a:t>Disseminate new treatments emerging from research across LHN</a:t>
            </a:r>
          </a:p>
          <a:p>
            <a:pPr marL="228600" lvl="2" indent="-228600">
              <a:buFont typeface="Arial" panose="020B0604020202020204" pitchFamily="34" charset="0"/>
              <a:buChar char="•"/>
            </a:pPr>
            <a:r>
              <a:rPr lang="en-US" kern="1200" dirty="0">
                <a:latin typeface="+mn-lt"/>
              </a:rPr>
              <a:t>…….</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spTree>
    <p:extLst>
      <p:ext uri="{BB962C8B-B14F-4D97-AF65-F5344CB8AC3E}">
        <p14:creationId xmlns:p14="http://schemas.microsoft.com/office/powerpoint/2010/main" val="335678278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Line"/>
          <p:cNvSpPr/>
          <p:nvPr/>
        </p:nvSpPr>
        <p:spPr>
          <a:xfrm>
            <a:off x="280193" y="938208"/>
            <a:ext cx="8583614" cy="1588"/>
          </a:xfrm>
          <a:prstGeom prst="line">
            <a:avLst/>
          </a:prstGeom>
          <a:ln w="12700">
            <a:solidFill>
              <a:srgbClr val="0433FF"/>
            </a:solidFill>
            <a:miter lim="400000"/>
          </a:ln>
        </p:spPr>
        <p:txBody>
          <a:bodyPr lIns="50799" tIns="50799" rIns="50799" bIns="50799" anchor="ctr"/>
          <a:lstStyle/>
          <a:p>
            <a:pPr marL="221504" indent="-221504" defTabSz="321457">
              <a:buClr>
                <a:srgbClr val="FFFFFF"/>
              </a:buClr>
              <a:buSzPct val="171000"/>
              <a:buFont typeface="Georgia"/>
              <a:buAutoNum type="arabicPeriod"/>
              <a:defRPr sz="1400">
                <a:solidFill>
                  <a:srgbClr val="000000"/>
                </a:solidFill>
                <a:latin typeface="Helvetica"/>
                <a:ea typeface="Helvetica"/>
                <a:cs typeface="Helvetica"/>
                <a:sym typeface="Helvetica"/>
              </a:defRPr>
            </a:pPr>
            <a:endParaRPr sz="984"/>
          </a:p>
        </p:txBody>
      </p:sp>
      <p:sp>
        <p:nvSpPr>
          <p:cNvPr id="2" name="Rectangle 1">
            <a:extLst>
              <a:ext uri="{FF2B5EF4-FFF2-40B4-BE49-F238E27FC236}">
                <a16:creationId xmlns:a16="http://schemas.microsoft.com/office/drawing/2014/main" id="{74A5CE07-2AAD-46F9-D59A-ED98A1F76DCD}"/>
              </a:ext>
            </a:extLst>
          </p:cNvPr>
          <p:cNvSpPr/>
          <p:nvPr/>
        </p:nvSpPr>
        <p:spPr>
          <a:xfrm>
            <a:off x="0" y="0"/>
            <a:ext cx="9144000" cy="1028412"/>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3" name="Content Placeholder 4" descr="Logo&#10;&#10;Description automatically generated">
            <a:extLst>
              <a:ext uri="{FF2B5EF4-FFF2-40B4-BE49-F238E27FC236}">
                <a16:creationId xmlns:a16="http://schemas.microsoft.com/office/drawing/2014/main" id="{B158B9DF-AFD2-A99B-3D81-D3CF0FFF2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363429" y="221313"/>
            <a:ext cx="1633913" cy="616885"/>
          </a:xfrm>
          <a:prstGeom prst="rect">
            <a:avLst/>
          </a:prstGeom>
          <a:noFill/>
          <a:ln w="9525">
            <a:noFill/>
            <a:miter lim="800000"/>
            <a:headEnd/>
            <a:tailEnd/>
          </a:ln>
        </p:spPr>
      </p:pic>
      <p:sp>
        <p:nvSpPr>
          <p:cNvPr id="4" name="TextBox 3">
            <a:extLst>
              <a:ext uri="{FF2B5EF4-FFF2-40B4-BE49-F238E27FC236}">
                <a16:creationId xmlns:a16="http://schemas.microsoft.com/office/drawing/2014/main" id="{D0727BE3-51AB-164C-5EE9-48EAE1534C5F}"/>
              </a:ext>
            </a:extLst>
          </p:cNvPr>
          <p:cNvSpPr txBox="1"/>
          <p:nvPr/>
        </p:nvSpPr>
        <p:spPr>
          <a:xfrm>
            <a:off x="280193" y="52703"/>
            <a:ext cx="70832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a:ea typeface="+mn-ea"/>
                <a:cs typeface="+mn-cs"/>
              </a:rPr>
              <a:t>Introducing Early Detection and Assessment Coordinators</a:t>
            </a:r>
          </a:p>
        </p:txBody>
      </p:sp>
      <p:pic>
        <p:nvPicPr>
          <p:cNvPr id="9" name="Picture 8" descr="A map of maine with black outline&#10;&#10;Description automatically generated">
            <a:extLst>
              <a:ext uri="{FF2B5EF4-FFF2-40B4-BE49-F238E27FC236}">
                <a16:creationId xmlns:a16="http://schemas.microsoft.com/office/drawing/2014/main" id="{C6CF24FD-8EE5-78F7-833E-42AEBEE73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064" y="1140518"/>
            <a:ext cx="3906640" cy="2770811"/>
          </a:xfrm>
          <a:prstGeom prst="rect">
            <a:avLst/>
          </a:prstGeom>
        </p:spPr>
      </p:pic>
      <p:sp>
        <p:nvSpPr>
          <p:cNvPr id="10" name="TextBox 9">
            <a:extLst>
              <a:ext uri="{FF2B5EF4-FFF2-40B4-BE49-F238E27FC236}">
                <a16:creationId xmlns:a16="http://schemas.microsoft.com/office/drawing/2014/main" id="{86BB25CB-3B16-5B0A-E9C1-1ABB7E40EC4C}"/>
              </a:ext>
            </a:extLst>
          </p:cNvPr>
          <p:cNvSpPr txBox="1"/>
          <p:nvPr/>
        </p:nvSpPr>
        <p:spPr>
          <a:xfrm>
            <a:off x="2715325" y="3300760"/>
            <a:ext cx="724829"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Helvetica"/>
                <a:ea typeface="Helvetica"/>
                <a:cs typeface="Helvetica"/>
                <a:sym typeface="Helvetica"/>
              </a:rPr>
              <a:t>Region 1</a:t>
            </a:r>
          </a:p>
        </p:txBody>
      </p:sp>
      <p:sp>
        <p:nvSpPr>
          <p:cNvPr id="11" name="TextBox 10">
            <a:extLst>
              <a:ext uri="{FF2B5EF4-FFF2-40B4-BE49-F238E27FC236}">
                <a16:creationId xmlns:a16="http://schemas.microsoft.com/office/drawing/2014/main" id="{BF8CF9B9-F79C-D7FD-2C7A-E30563EB87B1}"/>
              </a:ext>
            </a:extLst>
          </p:cNvPr>
          <p:cNvSpPr txBox="1"/>
          <p:nvPr/>
        </p:nvSpPr>
        <p:spPr>
          <a:xfrm>
            <a:off x="4081351" y="2761811"/>
            <a:ext cx="646772"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Helvetica"/>
                <a:ea typeface="Helvetica"/>
                <a:cs typeface="Helvetica"/>
                <a:sym typeface="Helvetica"/>
              </a:rPr>
              <a:t>Region 2</a:t>
            </a:r>
          </a:p>
        </p:txBody>
      </p:sp>
      <p:sp>
        <p:nvSpPr>
          <p:cNvPr id="12" name="TextBox 11">
            <a:extLst>
              <a:ext uri="{FF2B5EF4-FFF2-40B4-BE49-F238E27FC236}">
                <a16:creationId xmlns:a16="http://schemas.microsoft.com/office/drawing/2014/main" id="{7750E62C-CC28-D153-6A2F-32105CA73A9A}"/>
              </a:ext>
            </a:extLst>
          </p:cNvPr>
          <p:cNvSpPr txBox="1"/>
          <p:nvPr/>
        </p:nvSpPr>
        <p:spPr>
          <a:xfrm>
            <a:off x="4081351" y="1628125"/>
            <a:ext cx="646772"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Helvetica"/>
                <a:ea typeface="Helvetica"/>
                <a:cs typeface="Helvetica"/>
                <a:sym typeface="Helvetica"/>
              </a:rPr>
              <a:t>Region 4</a:t>
            </a:r>
          </a:p>
        </p:txBody>
      </p:sp>
      <p:sp>
        <p:nvSpPr>
          <p:cNvPr id="13" name="TextBox 12">
            <a:extLst>
              <a:ext uri="{FF2B5EF4-FFF2-40B4-BE49-F238E27FC236}">
                <a16:creationId xmlns:a16="http://schemas.microsoft.com/office/drawing/2014/main" id="{557380E4-9208-F9CF-7202-1AB3B30A6C37}"/>
              </a:ext>
            </a:extLst>
          </p:cNvPr>
          <p:cNvSpPr txBox="1"/>
          <p:nvPr/>
        </p:nvSpPr>
        <p:spPr>
          <a:xfrm>
            <a:off x="5233648" y="1930412"/>
            <a:ext cx="646772"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Helvetica"/>
                <a:ea typeface="Helvetica"/>
                <a:cs typeface="Helvetica"/>
                <a:sym typeface="Helvetica"/>
              </a:rPr>
              <a:t>Region 3</a:t>
            </a:r>
          </a:p>
        </p:txBody>
      </p:sp>
      <p:sp>
        <p:nvSpPr>
          <p:cNvPr id="14" name="TextBox 13">
            <a:extLst>
              <a:ext uri="{FF2B5EF4-FFF2-40B4-BE49-F238E27FC236}">
                <a16:creationId xmlns:a16="http://schemas.microsoft.com/office/drawing/2014/main" id="{6A71625F-5530-D24A-F40D-CF21C35EA2DF}"/>
              </a:ext>
            </a:extLst>
          </p:cNvPr>
          <p:cNvSpPr txBox="1"/>
          <p:nvPr/>
        </p:nvSpPr>
        <p:spPr>
          <a:xfrm>
            <a:off x="2929054" y="1916643"/>
            <a:ext cx="646772"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Helvetica"/>
                <a:ea typeface="Helvetica"/>
                <a:cs typeface="Helvetica"/>
                <a:sym typeface="Helvetica"/>
              </a:rPr>
              <a:t>Region 5</a:t>
            </a:r>
          </a:p>
        </p:txBody>
      </p:sp>
      <p:cxnSp>
        <p:nvCxnSpPr>
          <p:cNvPr id="16" name="Straight Arrow Connector 15">
            <a:extLst>
              <a:ext uri="{FF2B5EF4-FFF2-40B4-BE49-F238E27FC236}">
                <a16:creationId xmlns:a16="http://schemas.microsoft.com/office/drawing/2014/main" id="{9D8C9DEF-88BD-E9F9-C4FD-DDDDECC280DA}"/>
              </a:ext>
            </a:extLst>
          </p:cNvPr>
          <p:cNvCxnSpPr>
            <a:cxnSpLocks/>
          </p:cNvCxnSpPr>
          <p:nvPr/>
        </p:nvCxnSpPr>
        <p:spPr>
          <a:xfrm flipH="1">
            <a:off x="1961226" y="3771899"/>
            <a:ext cx="577545" cy="3415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0FDBB7C7-6DDE-863D-525F-65DB39B2EDDE}"/>
              </a:ext>
            </a:extLst>
          </p:cNvPr>
          <p:cNvCxnSpPr/>
          <p:nvPr/>
        </p:nvCxnSpPr>
        <p:spPr>
          <a:xfrm>
            <a:off x="5880420" y="2044883"/>
            <a:ext cx="8363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C31AE3EF-951A-826E-F573-ABB9CE98EFB4}"/>
              </a:ext>
            </a:extLst>
          </p:cNvPr>
          <p:cNvCxnSpPr>
            <a:cxnSpLocks/>
          </p:cNvCxnSpPr>
          <p:nvPr/>
        </p:nvCxnSpPr>
        <p:spPr>
          <a:xfrm flipH="1">
            <a:off x="1895707" y="1825301"/>
            <a:ext cx="209643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26" name="Picture 2">
            <a:extLst>
              <a:ext uri="{FF2B5EF4-FFF2-40B4-BE49-F238E27FC236}">
                <a16:creationId xmlns:a16="http://schemas.microsoft.com/office/drawing/2014/main" id="{D268B408-D7C6-55E3-9C27-6A306379B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11" y="1272423"/>
            <a:ext cx="1590910" cy="113398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27CD5E3-F793-2776-480D-595B0D1961D1}"/>
              </a:ext>
            </a:extLst>
          </p:cNvPr>
          <p:cNvSpPr txBox="1"/>
          <p:nvPr/>
        </p:nvSpPr>
        <p:spPr>
          <a:xfrm>
            <a:off x="138453" y="2500789"/>
            <a:ext cx="19328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Helvetica"/>
                <a:ea typeface="Helvetica"/>
                <a:cs typeface="Helvetica"/>
                <a:sym typeface="Helvetica"/>
              </a:rPr>
              <a:t>Dr. Sneha Karmani</a:t>
            </a:r>
          </a:p>
          <a:p>
            <a:pPr marL="0" marR="0" indent="0" algn="l" defTabSz="457200" rtl="0" fontAlgn="auto" latinLnBrk="0" hangingPunct="0">
              <a:lnSpc>
                <a:spcPct val="100000"/>
              </a:lnSpc>
              <a:spcBef>
                <a:spcPts val="0"/>
              </a:spcBef>
              <a:spcAft>
                <a:spcPts val="0"/>
              </a:spcAft>
              <a:buClrTx/>
              <a:buSzTx/>
              <a:buFontTx/>
              <a:buNone/>
              <a:tabLst/>
            </a:pPr>
            <a:r>
              <a:rPr lang="en-US" dirty="0"/>
              <a:t>sneha.karmani@yale.edu</a:t>
            </a: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pic>
        <p:nvPicPr>
          <p:cNvPr id="1028" name="Picture 4">
            <a:extLst>
              <a:ext uri="{FF2B5EF4-FFF2-40B4-BE49-F238E27FC236}">
                <a16:creationId xmlns:a16="http://schemas.microsoft.com/office/drawing/2014/main" id="{B42AF4BC-8397-1C7C-BB8E-2F7265AB0C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431"/>
          <a:stretch/>
        </p:blipFill>
        <p:spPr bwMode="auto">
          <a:xfrm>
            <a:off x="6950933" y="1275281"/>
            <a:ext cx="1693183" cy="128652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FFBB56E-5D9C-823D-8FC5-C008205E6473}"/>
              </a:ext>
            </a:extLst>
          </p:cNvPr>
          <p:cNvSpPr txBox="1"/>
          <p:nvPr/>
        </p:nvSpPr>
        <p:spPr>
          <a:xfrm>
            <a:off x="6893319" y="2650417"/>
            <a:ext cx="201695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Helvetica"/>
                <a:ea typeface="Helvetica"/>
                <a:cs typeface="Helvetica"/>
                <a:sym typeface="Helvetica"/>
              </a:rPr>
              <a:t>Toni Gibbs-Dean, PhD</a:t>
            </a:r>
          </a:p>
          <a:p>
            <a:pPr marL="0" marR="0" indent="0" algn="l" defTabSz="457200" rtl="0" fontAlgn="auto" latinLnBrk="0" hangingPunct="0">
              <a:lnSpc>
                <a:spcPct val="100000"/>
              </a:lnSpc>
              <a:spcBef>
                <a:spcPts val="0"/>
              </a:spcBef>
              <a:spcAft>
                <a:spcPts val="0"/>
              </a:spcAft>
              <a:buClrTx/>
              <a:buSzTx/>
              <a:buFontTx/>
              <a:buNone/>
              <a:tabLst/>
            </a:pPr>
            <a:r>
              <a:rPr lang="en-US" dirty="0"/>
              <a:t>toni.gibbs-dean@yale.edu</a:t>
            </a: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pic>
        <p:nvPicPr>
          <p:cNvPr id="1030" name="Picture 6">
            <a:extLst>
              <a:ext uri="{FF2B5EF4-FFF2-40B4-BE49-F238E27FC236}">
                <a16:creationId xmlns:a16="http://schemas.microsoft.com/office/drawing/2014/main" id="{BA0C9A9A-5C6A-7FE0-718F-7735B13DAA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556" r="11321" b="37051"/>
          <a:stretch/>
        </p:blipFill>
        <p:spPr bwMode="auto">
          <a:xfrm>
            <a:off x="3553524" y="4329874"/>
            <a:ext cx="1741692" cy="124893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1E9EFFA-1FA0-14FA-37F6-25C1D8A24922}"/>
              </a:ext>
            </a:extLst>
          </p:cNvPr>
          <p:cNvSpPr txBox="1"/>
          <p:nvPr/>
        </p:nvSpPr>
        <p:spPr>
          <a:xfrm>
            <a:off x="3553524" y="5692086"/>
            <a:ext cx="217820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Helvetica"/>
                <a:ea typeface="Helvetica"/>
                <a:cs typeface="Helvetica"/>
                <a:sym typeface="Helvetica"/>
              </a:rPr>
              <a:t>Philip Markovich</a:t>
            </a:r>
          </a:p>
          <a:p>
            <a:pPr marL="0" marR="0" indent="0" algn="l" defTabSz="457200" rtl="0" fontAlgn="auto" latinLnBrk="0" hangingPunct="0">
              <a:lnSpc>
                <a:spcPct val="100000"/>
              </a:lnSpc>
              <a:spcBef>
                <a:spcPts val="0"/>
              </a:spcBef>
              <a:spcAft>
                <a:spcPts val="0"/>
              </a:spcAft>
              <a:buClrTx/>
              <a:buSzTx/>
              <a:buFontTx/>
              <a:buNone/>
              <a:tabLst/>
            </a:pPr>
            <a:r>
              <a:rPr lang="en-US" dirty="0"/>
              <a:t>philip.markovich@yale.edu</a:t>
            </a: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cxnSp>
        <p:nvCxnSpPr>
          <p:cNvPr id="36" name="Straight Arrow Connector 35">
            <a:extLst>
              <a:ext uri="{FF2B5EF4-FFF2-40B4-BE49-F238E27FC236}">
                <a16:creationId xmlns:a16="http://schemas.microsoft.com/office/drawing/2014/main" id="{73FE25B9-3798-FF36-A0F1-A85C8B79C174}"/>
              </a:ext>
            </a:extLst>
          </p:cNvPr>
          <p:cNvCxnSpPr/>
          <p:nvPr/>
        </p:nvCxnSpPr>
        <p:spPr>
          <a:xfrm>
            <a:off x="4317384" y="3122341"/>
            <a:ext cx="0" cy="1181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32" name="Picture 8">
            <a:extLst>
              <a:ext uri="{FF2B5EF4-FFF2-40B4-BE49-F238E27FC236}">
                <a16:creationId xmlns:a16="http://schemas.microsoft.com/office/drawing/2014/main" id="{1A41842E-7DCD-D112-8852-62DF33A8C1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78" t="21139" r="6640" b="21139"/>
          <a:stretch/>
        </p:blipFill>
        <p:spPr bwMode="auto">
          <a:xfrm>
            <a:off x="187711" y="3878782"/>
            <a:ext cx="1587184" cy="126428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478A22B-A82F-58E6-0A69-D88618289438}"/>
              </a:ext>
            </a:extLst>
          </p:cNvPr>
          <p:cNvSpPr txBox="1"/>
          <p:nvPr/>
        </p:nvSpPr>
        <p:spPr>
          <a:xfrm>
            <a:off x="138449" y="5220162"/>
            <a:ext cx="19328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Helvetica"/>
                <a:ea typeface="Helvetica"/>
                <a:cs typeface="Helvetica"/>
                <a:sym typeface="Helvetica"/>
              </a:rPr>
              <a:t>Sumeyra Tayfur, PhD</a:t>
            </a:r>
          </a:p>
          <a:p>
            <a:pPr marL="0" marR="0" indent="0" algn="l" defTabSz="457200" rtl="0" fontAlgn="auto" latinLnBrk="0" hangingPunct="0">
              <a:lnSpc>
                <a:spcPct val="100000"/>
              </a:lnSpc>
              <a:spcBef>
                <a:spcPts val="0"/>
              </a:spcBef>
              <a:spcAft>
                <a:spcPts val="0"/>
              </a:spcAft>
              <a:buClrTx/>
              <a:buSzTx/>
              <a:buFontTx/>
              <a:buNone/>
              <a:tabLst/>
            </a:pPr>
            <a:r>
              <a:rPr lang="en-US" dirty="0"/>
              <a:t>sumeyra.tayfur@yale.edu</a:t>
            </a: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spTree>
    <p:extLst>
      <p:ext uri="{BB962C8B-B14F-4D97-AF65-F5344CB8AC3E}">
        <p14:creationId xmlns:p14="http://schemas.microsoft.com/office/powerpoint/2010/main" val="102382708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2D2BF-8DCB-F40C-E161-994DD92BD728}"/>
              </a:ext>
            </a:extLst>
          </p:cNvPr>
          <p:cNvSpPr>
            <a:spLocks noGrp="1"/>
          </p:cNvSpPr>
          <p:nvPr>
            <p:ph idx="1"/>
          </p:nvPr>
        </p:nvSpPr>
        <p:spPr>
          <a:xfrm>
            <a:off x="452612" y="2049380"/>
            <a:ext cx="5338589" cy="2138609"/>
          </a:xfrm>
        </p:spPr>
        <p:txBody>
          <a:bodyPr vert="horz" lIns="68580" tIns="34290" rIns="68580" bIns="34290" rtlCol="0" anchor="t">
            <a:normAutofit/>
          </a:bodyPr>
          <a:lstStyle/>
          <a:p>
            <a:pPr marL="0" indent="0">
              <a:buNone/>
            </a:pPr>
            <a:endParaRPr lang="en-US" sz="1125" dirty="0"/>
          </a:p>
          <a:p>
            <a:endParaRPr lang="en-US" dirty="0"/>
          </a:p>
          <a:p>
            <a:pPr marL="0" indent="0">
              <a:buNone/>
            </a:pPr>
            <a:endParaRPr lang="en-US" dirty="0"/>
          </a:p>
        </p:txBody>
      </p:sp>
      <p:sp>
        <p:nvSpPr>
          <p:cNvPr id="4" name="Rectangle 3">
            <a:extLst>
              <a:ext uri="{FF2B5EF4-FFF2-40B4-BE49-F238E27FC236}">
                <a16:creationId xmlns:a16="http://schemas.microsoft.com/office/drawing/2014/main" id="{582CB53F-A6DF-49B5-3BD4-A29006D90714}"/>
              </a:ext>
            </a:extLst>
          </p:cNvPr>
          <p:cNvSpPr/>
          <p:nvPr/>
        </p:nvSpPr>
        <p:spPr>
          <a:xfrm>
            <a:off x="0" y="0"/>
            <a:ext cx="9144000" cy="994145"/>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b="1"/>
          </a:p>
        </p:txBody>
      </p:sp>
      <p:pic>
        <p:nvPicPr>
          <p:cNvPr id="8" name="Content Placeholder 4" descr="Logo&#10;&#10;Description automatically generated">
            <a:extLst>
              <a:ext uri="{FF2B5EF4-FFF2-40B4-BE49-F238E27FC236}">
                <a16:creationId xmlns:a16="http://schemas.microsoft.com/office/drawing/2014/main" id="{C6B94E28-85E0-F569-3F13-722216B72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174968" y="170963"/>
            <a:ext cx="1727498" cy="652218"/>
          </a:xfrm>
          <a:prstGeom prst="rect">
            <a:avLst/>
          </a:prstGeom>
          <a:noFill/>
          <a:ln w="9525">
            <a:noFill/>
            <a:miter lim="800000"/>
            <a:headEnd/>
            <a:tailEnd/>
          </a:ln>
        </p:spPr>
      </p:pic>
      <p:graphicFrame>
        <p:nvGraphicFramePr>
          <p:cNvPr id="2" name="Content Placeholder 3">
            <a:extLst>
              <a:ext uri="{FF2B5EF4-FFF2-40B4-BE49-F238E27FC236}">
                <a16:creationId xmlns:a16="http://schemas.microsoft.com/office/drawing/2014/main" id="{0C67C542-1AF3-682F-62DF-5ABB77131EEE}"/>
              </a:ext>
            </a:extLst>
          </p:cNvPr>
          <p:cNvGraphicFramePr>
            <a:graphicFrameLocks/>
          </p:cNvGraphicFramePr>
          <p:nvPr>
            <p:extLst>
              <p:ext uri="{D42A27DB-BD31-4B8C-83A1-F6EECF244321}">
                <p14:modId xmlns:p14="http://schemas.microsoft.com/office/powerpoint/2010/main" val="1432373667"/>
              </p:ext>
            </p:extLst>
          </p:nvPr>
        </p:nvGraphicFramePr>
        <p:xfrm>
          <a:off x="970155" y="1304693"/>
          <a:ext cx="7616283" cy="479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74FDA99-F943-3A9D-4829-0B59B352C76E}"/>
              </a:ext>
            </a:extLst>
          </p:cNvPr>
          <p:cNvSpPr txBox="1"/>
          <p:nvPr/>
        </p:nvSpPr>
        <p:spPr>
          <a:xfrm>
            <a:off x="602166" y="241422"/>
            <a:ext cx="3969834" cy="48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500" b="1" i="0" u="none" strike="noStrike" cap="none" spc="0" normalizeH="0" baseline="0" dirty="0">
                <a:ln>
                  <a:noFill/>
                </a:ln>
                <a:solidFill>
                  <a:schemeClr val="bg1"/>
                </a:solidFill>
                <a:effectLst/>
                <a:uFillTx/>
                <a:latin typeface="Helvetica"/>
                <a:ea typeface="Helvetica"/>
                <a:cs typeface="Helvetica"/>
                <a:sym typeface="Helvetica"/>
              </a:rPr>
              <a:t>What we are aiming for</a:t>
            </a:r>
          </a:p>
        </p:txBody>
      </p:sp>
    </p:spTree>
    <p:extLst>
      <p:ext uri="{BB962C8B-B14F-4D97-AF65-F5344CB8AC3E}">
        <p14:creationId xmlns:p14="http://schemas.microsoft.com/office/powerpoint/2010/main" val="1967717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2CB53F-A6DF-49B5-3BD4-A29006D90714}"/>
              </a:ext>
            </a:extLst>
          </p:cNvPr>
          <p:cNvSpPr/>
          <p:nvPr/>
        </p:nvSpPr>
        <p:spPr>
          <a:xfrm>
            <a:off x="0" y="15238"/>
            <a:ext cx="9144000" cy="994145"/>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pic>
        <p:nvPicPr>
          <p:cNvPr id="8" name="Content Placeholder 4" descr="Logo&#10;&#10;Description automatically generated">
            <a:extLst>
              <a:ext uri="{FF2B5EF4-FFF2-40B4-BE49-F238E27FC236}">
                <a16:creationId xmlns:a16="http://schemas.microsoft.com/office/drawing/2014/main" id="{C6B94E28-85E0-F569-3F13-722216B72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265996" y="186201"/>
            <a:ext cx="1727498" cy="652218"/>
          </a:xfrm>
          <a:prstGeom prst="rect">
            <a:avLst/>
          </a:prstGeom>
          <a:noFill/>
          <a:ln w="9525">
            <a:noFill/>
            <a:miter lim="800000"/>
            <a:headEnd/>
            <a:tailEnd/>
          </a:ln>
        </p:spPr>
      </p:pic>
      <p:grpSp>
        <p:nvGrpSpPr>
          <p:cNvPr id="10" name="Group 9">
            <a:extLst>
              <a:ext uri="{FF2B5EF4-FFF2-40B4-BE49-F238E27FC236}">
                <a16:creationId xmlns:a16="http://schemas.microsoft.com/office/drawing/2014/main" id="{5986DC8E-3CF0-FFC4-1DF0-C59714BC91BE}"/>
              </a:ext>
            </a:extLst>
          </p:cNvPr>
          <p:cNvGrpSpPr/>
          <p:nvPr/>
        </p:nvGrpSpPr>
        <p:grpSpPr>
          <a:xfrm>
            <a:off x="970156" y="1180346"/>
            <a:ext cx="7203688" cy="4728117"/>
            <a:chOff x="1199736" y="-178601"/>
            <a:chExt cx="9291060" cy="6760788"/>
          </a:xfrm>
        </p:grpSpPr>
        <p:graphicFrame>
          <p:nvGraphicFramePr>
            <p:cNvPr id="11" name="Diagram 10">
              <a:extLst>
                <a:ext uri="{FF2B5EF4-FFF2-40B4-BE49-F238E27FC236}">
                  <a16:creationId xmlns:a16="http://schemas.microsoft.com/office/drawing/2014/main" id="{BA90D812-52BE-6EAC-2FEA-A2BBEE24868C}"/>
                </a:ext>
              </a:extLst>
            </p:cNvPr>
            <p:cNvGraphicFramePr/>
            <p:nvPr>
              <p:extLst>
                <p:ext uri="{D42A27DB-BD31-4B8C-83A1-F6EECF244321}">
                  <p14:modId xmlns:p14="http://schemas.microsoft.com/office/powerpoint/2010/main" val="3853746869"/>
                </p:ext>
              </p:extLst>
            </p:nvPr>
          </p:nvGraphicFramePr>
          <p:xfrm>
            <a:off x="1199736" y="-178601"/>
            <a:ext cx="9291060" cy="676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64A5F5EC-F98D-6253-DE24-F15E73C9E020}"/>
                </a:ext>
              </a:extLst>
            </p:cNvPr>
            <p:cNvSpPr txBox="1"/>
            <p:nvPr/>
          </p:nvSpPr>
          <p:spPr>
            <a:xfrm>
              <a:off x="5423562" y="1550411"/>
              <a:ext cx="866695" cy="352074"/>
            </a:xfrm>
            <a:prstGeom prst="rect">
              <a:avLst/>
            </a:prstGeom>
            <a:noFill/>
          </p:spPr>
          <p:txBody>
            <a:bodyPr wrap="none" rtlCol="0">
              <a:spAutoFit/>
            </a:bodyPr>
            <a:lstStyle/>
            <a:p>
              <a:r>
                <a:rPr lang="en-US" sz="1000" dirty="0"/>
                <a:t>Inpatient</a:t>
              </a:r>
            </a:p>
          </p:txBody>
        </p:sp>
        <p:sp>
          <p:nvSpPr>
            <p:cNvPr id="13" name="TextBox 12">
              <a:extLst>
                <a:ext uri="{FF2B5EF4-FFF2-40B4-BE49-F238E27FC236}">
                  <a16:creationId xmlns:a16="http://schemas.microsoft.com/office/drawing/2014/main" id="{B507DC73-AE09-A152-5431-828EC87844A5}"/>
                </a:ext>
              </a:extLst>
            </p:cNvPr>
            <p:cNvSpPr txBox="1"/>
            <p:nvPr/>
          </p:nvSpPr>
          <p:spPr>
            <a:xfrm>
              <a:off x="5040407" y="5376679"/>
              <a:ext cx="1768122" cy="352074"/>
            </a:xfrm>
            <a:prstGeom prst="rect">
              <a:avLst/>
            </a:prstGeom>
            <a:noFill/>
          </p:spPr>
          <p:txBody>
            <a:bodyPr wrap="none" rtlCol="0">
              <a:spAutoFit/>
            </a:bodyPr>
            <a:lstStyle/>
            <a:p>
              <a:r>
                <a:rPr lang="en-US" sz="1000" dirty="0"/>
                <a:t>Police/justice system</a:t>
              </a:r>
            </a:p>
          </p:txBody>
        </p:sp>
        <p:sp>
          <p:nvSpPr>
            <p:cNvPr id="14" name="TextBox 13">
              <a:extLst>
                <a:ext uri="{FF2B5EF4-FFF2-40B4-BE49-F238E27FC236}">
                  <a16:creationId xmlns:a16="http://schemas.microsoft.com/office/drawing/2014/main" id="{3166BD6C-51B5-BD25-EB42-3C3313CB7068}"/>
                </a:ext>
              </a:extLst>
            </p:cNvPr>
            <p:cNvSpPr txBox="1"/>
            <p:nvPr/>
          </p:nvSpPr>
          <p:spPr>
            <a:xfrm>
              <a:off x="4814366" y="1088997"/>
              <a:ext cx="2088585" cy="352074"/>
            </a:xfrm>
            <a:prstGeom prst="rect">
              <a:avLst/>
            </a:prstGeom>
            <a:noFill/>
          </p:spPr>
          <p:txBody>
            <a:bodyPr wrap="none" rtlCol="0">
              <a:spAutoFit/>
            </a:bodyPr>
            <a:lstStyle/>
            <a:p>
              <a:r>
                <a:rPr lang="en-US" sz="1000" dirty="0"/>
                <a:t>Directly contacting LMHA</a:t>
              </a:r>
            </a:p>
          </p:txBody>
        </p:sp>
        <p:sp>
          <p:nvSpPr>
            <p:cNvPr id="15" name="TextBox 14">
              <a:extLst>
                <a:ext uri="{FF2B5EF4-FFF2-40B4-BE49-F238E27FC236}">
                  <a16:creationId xmlns:a16="http://schemas.microsoft.com/office/drawing/2014/main" id="{3DBCD022-97FD-FFE7-EB3C-D2112A982A4B}"/>
                </a:ext>
              </a:extLst>
            </p:cNvPr>
            <p:cNvSpPr txBox="1"/>
            <p:nvPr/>
          </p:nvSpPr>
          <p:spPr>
            <a:xfrm>
              <a:off x="5096720" y="4797932"/>
              <a:ext cx="1646140" cy="352074"/>
            </a:xfrm>
            <a:prstGeom prst="rect">
              <a:avLst/>
            </a:prstGeom>
            <a:noFill/>
          </p:spPr>
          <p:txBody>
            <a:bodyPr wrap="none" rtlCol="0">
              <a:spAutoFit/>
            </a:bodyPr>
            <a:lstStyle/>
            <a:p>
              <a:r>
                <a:rPr lang="en-US" sz="1000" dirty="0"/>
                <a:t>Educational facility </a:t>
              </a:r>
            </a:p>
          </p:txBody>
        </p:sp>
        <p:sp>
          <p:nvSpPr>
            <p:cNvPr id="16" name="TextBox 15">
              <a:extLst>
                <a:ext uri="{FF2B5EF4-FFF2-40B4-BE49-F238E27FC236}">
                  <a16:creationId xmlns:a16="http://schemas.microsoft.com/office/drawing/2014/main" id="{C5BC04FF-8217-22E6-06A3-748895D6C9E7}"/>
                </a:ext>
              </a:extLst>
            </p:cNvPr>
            <p:cNvSpPr txBox="1"/>
            <p:nvPr/>
          </p:nvSpPr>
          <p:spPr>
            <a:xfrm>
              <a:off x="5408642" y="6021336"/>
              <a:ext cx="815007" cy="352074"/>
            </a:xfrm>
            <a:prstGeom prst="rect">
              <a:avLst/>
            </a:prstGeom>
            <a:noFill/>
          </p:spPr>
          <p:txBody>
            <a:bodyPr wrap="none" rtlCol="0">
              <a:spAutoFit/>
            </a:bodyPr>
            <a:lstStyle/>
            <a:p>
              <a:r>
                <a:rPr lang="en-US" sz="1000" dirty="0"/>
                <a:t>Other…</a:t>
              </a:r>
            </a:p>
          </p:txBody>
        </p:sp>
      </p:grpSp>
    </p:spTree>
    <p:extLst>
      <p:ext uri="{BB962C8B-B14F-4D97-AF65-F5344CB8AC3E}">
        <p14:creationId xmlns:p14="http://schemas.microsoft.com/office/powerpoint/2010/main" val="2370472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ctangle"/>
          <p:cNvSpPr/>
          <p:nvPr/>
        </p:nvSpPr>
        <p:spPr>
          <a:xfrm>
            <a:off x="-1" y="-10149"/>
            <a:ext cx="9144001" cy="6858001"/>
          </a:xfrm>
          <a:prstGeom prst="roundRect">
            <a:avLst>
              <a:gd name="adj" fmla="val 0"/>
            </a:avLst>
          </a:prstGeom>
          <a:blipFill>
            <a:blip r:embed="rId3"/>
            <a:stretch>
              <a:fillRect/>
            </a:stretch>
          </a:blipFill>
          <a:ln w="3175">
            <a:solidFill>
              <a:srgbClr val="000000"/>
            </a:solidFill>
            <a:miter lim="400000"/>
          </a:ln>
        </p:spPr>
        <p:txBody>
          <a:bodyPr lIns="35719" tIns="35719" rIns="35719" bIns="35719" anchor="ctr"/>
          <a:lstStyle/>
          <a:p>
            <a:pPr defTabSz="410751">
              <a:defRPr sz="2800">
                <a:solidFill>
                  <a:srgbClr val="FFFFFF"/>
                </a:solidFill>
                <a:latin typeface="Palatino"/>
                <a:ea typeface="Palatino"/>
                <a:cs typeface="Palatino"/>
                <a:sym typeface="Palatino"/>
              </a:defRPr>
            </a:pPr>
            <a:endParaRPr sz="1969"/>
          </a:p>
        </p:txBody>
      </p:sp>
      <p:sp>
        <p:nvSpPr>
          <p:cNvPr id="258" name="Line"/>
          <p:cNvSpPr/>
          <p:nvPr/>
        </p:nvSpPr>
        <p:spPr>
          <a:xfrm>
            <a:off x="533400" y="1905000"/>
            <a:ext cx="7562396" cy="2349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2" y="383"/>
                </a:lnTo>
                <a:lnTo>
                  <a:pt x="1422" y="383"/>
                </a:lnTo>
                <a:lnTo>
                  <a:pt x="2083" y="383"/>
                </a:lnTo>
                <a:lnTo>
                  <a:pt x="2844" y="383"/>
                </a:lnTo>
                <a:lnTo>
                  <a:pt x="3454" y="948"/>
                </a:lnTo>
                <a:lnTo>
                  <a:pt x="4114" y="1432"/>
                </a:lnTo>
                <a:lnTo>
                  <a:pt x="4798" y="1643"/>
                </a:lnTo>
                <a:lnTo>
                  <a:pt x="5467" y="2330"/>
                </a:lnTo>
                <a:lnTo>
                  <a:pt x="6135" y="16532"/>
                </a:lnTo>
                <a:lnTo>
                  <a:pt x="6799" y="3690"/>
                </a:lnTo>
                <a:lnTo>
                  <a:pt x="7494" y="19481"/>
                </a:lnTo>
                <a:lnTo>
                  <a:pt x="8158" y="7470"/>
                </a:lnTo>
                <a:lnTo>
                  <a:pt x="8826" y="21600"/>
                </a:lnTo>
                <a:lnTo>
                  <a:pt x="9495" y="9732"/>
                </a:lnTo>
                <a:lnTo>
                  <a:pt x="10163" y="11478"/>
                </a:lnTo>
                <a:lnTo>
                  <a:pt x="10831" y="10419"/>
                </a:lnTo>
                <a:lnTo>
                  <a:pt x="11522" y="11092"/>
                </a:lnTo>
                <a:lnTo>
                  <a:pt x="12191" y="10791"/>
                </a:lnTo>
                <a:lnTo>
                  <a:pt x="12850" y="12552"/>
                </a:lnTo>
                <a:lnTo>
                  <a:pt x="13523" y="10419"/>
                </a:lnTo>
                <a:lnTo>
                  <a:pt x="14191" y="11478"/>
                </a:lnTo>
                <a:lnTo>
                  <a:pt x="14859" y="10118"/>
                </a:lnTo>
                <a:lnTo>
                  <a:pt x="15528" y="11092"/>
                </a:lnTo>
                <a:lnTo>
                  <a:pt x="17246" y="9691"/>
                </a:lnTo>
                <a:lnTo>
                  <a:pt x="18449" y="7971"/>
                </a:lnTo>
                <a:lnTo>
                  <a:pt x="19512" y="7392"/>
                </a:lnTo>
                <a:lnTo>
                  <a:pt x="20662" y="6817"/>
                </a:lnTo>
                <a:lnTo>
                  <a:pt x="21600" y="6406"/>
                </a:lnTo>
              </a:path>
            </a:pathLst>
          </a:custGeom>
          <a:ln w="12700">
            <a:solidFill>
              <a:srgbClr val="FFFB00"/>
            </a:solidFill>
          </a:ln>
          <a:effectLst>
            <a:outerShdw blurRad="88900" dir="18900000" rotWithShape="0">
              <a:srgbClr val="000000">
                <a:alpha val="80000"/>
              </a:srgbClr>
            </a:outerShdw>
          </a:effectLst>
        </p:spPr>
        <p:txBody>
          <a:bodyPr lIns="50799" tIns="50799" rIns="50799" bIns="50799" anchor="ctr"/>
          <a:lstStyle/>
          <a:p>
            <a:pPr defTabSz="392892">
              <a:defRPr sz="18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266"/>
          </a:p>
        </p:txBody>
      </p:sp>
      <p:sp>
        <p:nvSpPr>
          <p:cNvPr id="259" name="Onset of illness"/>
          <p:cNvSpPr txBox="1"/>
          <p:nvPr/>
        </p:nvSpPr>
        <p:spPr>
          <a:xfrm>
            <a:off x="762000" y="2410183"/>
            <a:ext cx="1168400" cy="221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defTabSz="577991">
              <a:spcBef>
                <a:spcPts val="900"/>
              </a:spcBef>
              <a:buClr>
                <a:srgbClr val="FFFFFF"/>
              </a:buClr>
              <a:buFont typeface="Comic Sans MS"/>
              <a:defRPr sz="1100" b="1">
                <a:solidFill>
                  <a:srgbClr val="FFFFFF"/>
                </a:solidFill>
                <a:latin typeface="Palatino"/>
                <a:ea typeface="Palatino"/>
                <a:cs typeface="Palatino"/>
                <a:sym typeface="Palatino"/>
              </a:defRPr>
            </a:lvl1pPr>
          </a:lstStyle>
          <a:p>
            <a:r>
              <a:rPr sz="773"/>
              <a:t>Onset of illness</a:t>
            </a:r>
          </a:p>
        </p:txBody>
      </p:sp>
      <p:sp>
        <p:nvSpPr>
          <p:cNvPr id="260" name="First episode"/>
          <p:cNvSpPr txBox="1"/>
          <p:nvPr/>
        </p:nvSpPr>
        <p:spPr>
          <a:xfrm>
            <a:off x="1524000" y="2753083"/>
            <a:ext cx="927101" cy="221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defTabSz="577991">
              <a:spcBef>
                <a:spcPts val="900"/>
              </a:spcBef>
              <a:buClr>
                <a:srgbClr val="FFFFFF"/>
              </a:buClr>
              <a:buFont typeface="Comic Sans MS"/>
              <a:defRPr sz="1100" b="1">
                <a:solidFill>
                  <a:srgbClr val="FFFFFF"/>
                </a:solidFill>
                <a:latin typeface="Palatino"/>
                <a:ea typeface="Palatino"/>
                <a:cs typeface="Palatino"/>
                <a:sym typeface="Palatino"/>
              </a:defRPr>
            </a:lvl1pPr>
          </a:lstStyle>
          <a:p>
            <a:r>
              <a:rPr sz="773"/>
              <a:t>First episode</a:t>
            </a:r>
          </a:p>
        </p:txBody>
      </p:sp>
      <p:sp>
        <p:nvSpPr>
          <p:cNvPr id="261" name="Phase of illness…"/>
          <p:cNvSpPr txBox="1"/>
          <p:nvPr/>
        </p:nvSpPr>
        <p:spPr>
          <a:xfrm>
            <a:off x="165100" y="968755"/>
            <a:ext cx="8585201" cy="742189"/>
          </a:xfrm>
          <a:prstGeom prst="rect">
            <a:avLst/>
          </a:prstGeom>
          <a:ln w="3175">
            <a:solidFill>
              <a:srgbClr val="FFFDA9"/>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p>
            <a:pPr defTabSz="406385">
              <a:spcBef>
                <a:spcPts val="562"/>
              </a:spcBef>
              <a:buClr>
                <a:srgbClr val="FFFFFF"/>
              </a:buClr>
              <a:buFont typeface="Georgia"/>
              <a:defRPr sz="3000">
                <a:solidFill>
                  <a:srgbClr val="F5EC00"/>
                </a:solidFill>
                <a:latin typeface="Gill Sans"/>
                <a:ea typeface="Gill Sans"/>
                <a:cs typeface="Gill Sans"/>
                <a:sym typeface="Gill Sans"/>
              </a:defRPr>
            </a:pPr>
            <a:r>
              <a:rPr sz="2109">
                <a:uFill>
                  <a:solidFill>
                    <a:srgbClr val="F5EC00"/>
                  </a:solidFill>
                </a:uFill>
              </a:rPr>
              <a:t>Phase of illness</a:t>
            </a:r>
          </a:p>
          <a:p>
            <a:pPr defTabSz="406385">
              <a:spcBef>
                <a:spcPts val="562"/>
              </a:spcBef>
              <a:buClr>
                <a:srgbClr val="FFFFFF"/>
              </a:buClr>
              <a:buFont typeface="Georgia"/>
              <a:defRPr sz="2200">
                <a:solidFill>
                  <a:srgbClr val="F5EC00"/>
                </a:solidFill>
                <a:latin typeface="Gill Sans"/>
                <a:ea typeface="Gill Sans"/>
                <a:cs typeface="Gill Sans"/>
                <a:sym typeface="Gill Sans"/>
              </a:defRPr>
            </a:pPr>
            <a:r>
              <a:rPr sz="1547">
                <a:uFill>
                  <a:solidFill>
                    <a:srgbClr val="F5EC00"/>
                  </a:solidFill>
                </a:uFill>
              </a:rPr>
              <a:t>   </a:t>
            </a:r>
            <a:r>
              <a:rPr sz="1547"/>
              <a:t>Premorbid  Prodrome       Acute                Plateau / Chronic</a:t>
            </a:r>
          </a:p>
        </p:txBody>
      </p:sp>
      <p:sp>
        <p:nvSpPr>
          <p:cNvPr id="262" name="Age (years)"/>
          <p:cNvSpPr txBox="1"/>
          <p:nvPr/>
        </p:nvSpPr>
        <p:spPr>
          <a:xfrm>
            <a:off x="190500" y="5365730"/>
            <a:ext cx="1384301" cy="254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defTabSz="577991">
              <a:spcBef>
                <a:spcPts val="900"/>
              </a:spcBef>
              <a:buClr>
                <a:srgbClr val="FFFFFF"/>
              </a:buClr>
              <a:buFont typeface="Comic Sans MS"/>
              <a:defRPr sz="1400" b="1">
                <a:solidFill>
                  <a:srgbClr val="F5EC00"/>
                </a:solidFill>
                <a:uFill>
                  <a:solidFill>
                    <a:srgbClr val="F5EC00"/>
                  </a:solidFill>
                </a:uFill>
                <a:latin typeface="Palatino"/>
                <a:ea typeface="Palatino"/>
                <a:cs typeface="Palatino"/>
                <a:sym typeface="Palatino"/>
              </a:defRPr>
            </a:lvl1pPr>
          </a:lstStyle>
          <a:p>
            <a:pPr>
              <a:defRPr b="0"/>
            </a:pPr>
            <a:r>
              <a:rPr sz="984"/>
              <a:t>Age (years)</a:t>
            </a:r>
          </a:p>
        </p:txBody>
      </p:sp>
      <p:sp>
        <p:nvSpPr>
          <p:cNvPr id="263" name="Functioning"/>
          <p:cNvSpPr txBox="1"/>
          <p:nvPr/>
        </p:nvSpPr>
        <p:spPr>
          <a:xfrm>
            <a:off x="7086600" y="2838430"/>
            <a:ext cx="1066801" cy="254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defTabSz="577991">
              <a:spcBef>
                <a:spcPts val="900"/>
              </a:spcBef>
              <a:buClr>
                <a:srgbClr val="FFFC79"/>
              </a:buClr>
              <a:buFont typeface="Georgia"/>
              <a:defRPr sz="1400" b="1">
                <a:solidFill>
                  <a:srgbClr val="FFFC79"/>
                </a:solidFill>
                <a:uFill>
                  <a:solidFill>
                    <a:srgbClr val="FFFC79"/>
                  </a:solidFill>
                </a:uFill>
                <a:latin typeface="Palatino"/>
                <a:ea typeface="Palatino"/>
                <a:cs typeface="Palatino"/>
                <a:sym typeface="Palatino"/>
              </a:defRPr>
            </a:lvl1pPr>
          </a:lstStyle>
          <a:p>
            <a:r>
              <a:rPr sz="984"/>
              <a:t>Functioning</a:t>
            </a:r>
          </a:p>
        </p:txBody>
      </p:sp>
      <p:sp>
        <p:nvSpPr>
          <p:cNvPr id="264" name="Line"/>
          <p:cNvSpPr/>
          <p:nvPr/>
        </p:nvSpPr>
        <p:spPr>
          <a:xfrm>
            <a:off x="2456175" y="1993992"/>
            <a:ext cx="924675" cy="1681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7" y="12600"/>
                </a:lnTo>
                <a:lnTo>
                  <a:pt x="5073" y="8100"/>
                </a:lnTo>
                <a:lnTo>
                  <a:pt x="8345" y="4500"/>
                </a:lnTo>
                <a:lnTo>
                  <a:pt x="10964" y="2700"/>
                </a:lnTo>
                <a:lnTo>
                  <a:pt x="14400" y="1800"/>
                </a:lnTo>
                <a:lnTo>
                  <a:pt x="18164" y="900"/>
                </a:lnTo>
                <a:lnTo>
                  <a:pt x="20127" y="900"/>
                </a:lnTo>
                <a:lnTo>
                  <a:pt x="21600" y="0"/>
                </a:lnTo>
              </a:path>
            </a:pathLst>
          </a:custGeom>
          <a:ln w="12700">
            <a:solidFill>
              <a:srgbClr val="FFFFFF"/>
            </a:solidFill>
            <a:miter lim="400000"/>
          </a:ln>
        </p:spPr>
        <p:txBody>
          <a:bodyPr lIns="50799" tIns="50799" rIns="50799" bIns="50799" anchor="ctr"/>
          <a:lstStyle/>
          <a:p>
            <a:pPr defTabSz="406385">
              <a:defRPr sz="3600">
                <a:solidFill>
                  <a:srgbClr val="FFFFFF"/>
                </a:solidFill>
                <a:latin typeface="Gill Sans"/>
                <a:ea typeface="Gill Sans"/>
                <a:cs typeface="Gill Sans"/>
                <a:sym typeface="Gill Sans"/>
              </a:defRPr>
            </a:pPr>
            <a:endParaRPr sz="2531"/>
          </a:p>
        </p:txBody>
      </p:sp>
      <p:sp>
        <p:nvSpPr>
          <p:cNvPr id="265" name="Line"/>
          <p:cNvSpPr/>
          <p:nvPr/>
        </p:nvSpPr>
        <p:spPr>
          <a:xfrm>
            <a:off x="2458792" y="2157573"/>
            <a:ext cx="1464068" cy="17582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04" y="19104"/>
                </a:lnTo>
                <a:lnTo>
                  <a:pt x="5167" y="19707"/>
                </a:lnTo>
                <a:lnTo>
                  <a:pt x="7131" y="20051"/>
                </a:lnTo>
                <a:lnTo>
                  <a:pt x="8371" y="20223"/>
                </a:lnTo>
                <a:lnTo>
                  <a:pt x="10335" y="20567"/>
                </a:lnTo>
                <a:lnTo>
                  <a:pt x="11162" y="20653"/>
                </a:lnTo>
                <a:lnTo>
                  <a:pt x="12815" y="20912"/>
                </a:lnTo>
                <a:lnTo>
                  <a:pt x="14882" y="20912"/>
                </a:lnTo>
                <a:lnTo>
                  <a:pt x="16846" y="21170"/>
                </a:lnTo>
                <a:lnTo>
                  <a:pt x="18396" y="21428"/>
                </a:lnTo>
                <a:lnTo>
                  <a:pt x="20153" y="21514"/>
                </a:lnTo>
                <a:lnTo>
                  <a:pt x="21600" y="21600"/>
                </a:lnTo>
              </a:path>
            </a:pathLst>
          </a:custGeom>
          <a:ln w="12700">
            <a:solidFill>
              <a:srgbClr val="FFFFFF"/>
            </a:solidFill>
            <a:miter lim="400000"/>
          </a:ln>
        </p:spPr>
        <p:txBody>
          <a:bodyPr lIns="50799" tIns="50799" rIns="50799" bIns="50799" anchor="ctr"/>
          <a:lstStyle/>
          <a:p>
            <a:pPr defTabSz="406385">
              <a:defRPr sz="3600">
                <a:solidFill>
                  <a:srgbClr val="FFFFFF"/>
                </a:solidFill>
                <a:latin typeface="Gill Sans"/>
                <a:ea typeface="Gill Sans"/>
                <a:cs typeface="Gill Sans"/>
                <a:sym typeface="Gill Sans"/>
              </a:defRPr>
            </a:pPr>
            <a:endParaRPr sz="2531"/>
          </a:p>
        </p:txBody>
      </p:sp>
      <p:sp>
        <p:nvSpPr>
          <p:cNvPr id="266" name="Arrow"/>
          <p:cNvSpPr/>
          <p:nvPr/>
        </p:nvSpPr>
        <p:spPr>
          <a:xfrm>
            <a:off x="3898900" y="3835400"/>
            <a:ext cx="63501" cy="165100"/>
          </a:xfrm>
          <a:prstGeom prst="rightArrow">
            <a:avLst>
              <a:gd name="adj1" fmla="val 32000"/>
              <a:gd name="adj2" fmla="val 618750"/>
            </a:avLst>
          </a:prstGeom>
          <a:gradFill>
            <a:gsLst>
              <a:gs pos="0">
                <a:srgbClr val="0066C1"/>
              </a:gs>
              <a:gs pos="100000">
                <a:srgbClr val="094593"/>
              </a:gs>
            </a:gsLst>
            <a:lin ang="5400000"/>
          </a:gradFill>
          <a:ln w="12700">
            <a:miter lim="400000"/>
          </a:ln>
          <a:effectLst>
            <a:outerShdw blurRad="88900" dir="18900000" rotWithShape="0">
              <a:srgbClr val="000000">
                <a:alpha val="80000"/>
              </a:srgbClr>
            </a:outerShdw>
          </a:effectLst>
        </p:spPr>
        <p:txBody>
          <a:bodyPr lIns="50799" tIns="50799" rIns="50799" bIns="50799" anchor="ctr"/>
          <a:lstStyle/>
          <a:p>
            <a:pPr defTabSz="392892">
              <a:defRPr sz="18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266"/>
          </a:p>
        </p:txBody>
      </p:sp>
      <p:sp>
        <p:nvSpPr>
          <p:cNvPr id="267" name="A (8-16%)"/>
          <p:cNvSpPr txBox="1"/>
          <p:nvPr/>
        </p:nvSpPr>
        <p:spPr>
          <a:xfrm>
            <a:off x="3543300" y="1851383"/>
            <a:ext cx="762001" cy="221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defTabSz="577991">
              <a:defRPr sz="1100">
                <a:solidFill>
                  <a:srgbClr val="FFFFFF"/>
                </a:solidFill>
                <a:latin typeface="Gill Sans"/>
                <a:ea typeface="Gill Sans"/>
                <a:cs typeface="Gill Sans"/>
                <a:sym typeface="Gill Sans"/>
              </a:defRPr>
            </a:lvl1pPr>
          </a:lstStyle>
          <a:p>
            <a:r>
              <a:rPr sz="773"/>
              <a:t>A (8-16%)</a:t>
            </a:r>
          </a:p>
        </p:txBody>
      </p:sp>
      <p:sp>
        <p:nvSpPr>
          <p:cNvPr id="268" name="C (8-9%)"/>
          <p:cNvSpPr txBox="1"/>
          <p:nvPr/>
        </p:nvSpPr>
        <p:spPr>
          <a:xfrm>
            <a:off x="3987800" y="3807183"/>
            <a:ext cx="762001" cy="221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defTabSz="577991">
              <a:defRPr sz="1100">
                <a:solidFill>
                  <a:srgbClr val="FFFFFF"/>
                </a:solidFill>
                <a:latin typeface="Gill Sans"/>
                <a:ea typeface="Gill Sans"/>
                <a:cs typeface="Gill Sans"/>
                <a:sym typeface="Gill Sans"/>
              </a:defRPr>
            </a:lvl1pPr>
          </a:lstStyle>
          <a:p>
            <a:r>
              <a:rPr sz="773"/>
              <a:t>C (8-9%)</a:t>
            </a:r>
          </a:p>
        </p:txBody>
      </p:sp>
      <p:sp>
        <p:nvSpPr>
          <p:cNvPr id="269" name="B"/>
          <p:cNvSpPr txBox="1"/>
          <p:nvPr/>
        </p:nvSpPr>
        <p:spPr>
          <a:xfrm>
            <a:off x="8204200" y="2499083"/>
            <a:ext cx="228601" cy="221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defTabSz="577991">
              <a:defRPr sz="1100">
                <a:solidFill>
                  <a:srgbClr val="FFFFFF"/>
                </a:solidFill>
                <a:latin typeface="Gill Sans"/>
                <a:ea typeface="Gill Sans"/>
                <a:cs typeface="Gill Sans"/>
                <a:sym typeface="Gill Sans"/>
              </a:defRPr>
            </a:lvl1pPr>
          </a:lstStyle>
          <a:p>
            <a:r>
              <a:rPr sz="773"/>
              <a:t>B</a:t>
            </a:r>
          </a:p>
        </p:txBody>
      </p:sp>
      <p:sp>
        <p:nvSpPr>
          <p:cNvPr id="270" name="Arrow"/>
          <p:cNvSpPr/>
          <p:nvPr/>
        </p:nvSpPr>
        <p:spPr>
          <a:xfrm>
            <a:off x="8128000" y="2514600"/>
            <a:ext cx="63501" cy="177801"/>
          </a:xfrm>
          <a:prstGeom prst="rightArrow">
            <a:avLst>
              <a:gd name="adj1" fmla="val 11410"/>
              <a:gd name="adj2" fmla="val 98438"/>
            </a:avLst>
          </a:prstGeom>
          <a:gradFill>
            <a:gsLst>
              <a:gs pos="0">
                <a:srgbClr val="0066C1"/>
              </a:gs>
              <a:gs pos="100000">
                <a:srgbClr val="094593"/>
              </a:gs>
            </a:gsLst>
            <a:lin ang="5400000"/>
          </a:gradFill>
          <a:ln w="12700">
            <a:miter lim="400000"/>
          </a:ln>
          <a:effectLst>
            <a:outerShdw blurRad="88900" dir="18900000" rotWithShape="0">
              <a:srgbClr val="000000">
                <a:alpha val="80000"/>
              </a:srgbClr>
            </a:outerShdw>
          </a:effectLst>
        </p:spPr>
        <p:txBody>
          <a:bodyPr lIns="50799" tIns="50799" rIns="50799" bIns="50799" anchor="ctr"/>
          <a:lstStyle/>
          <a:p>
            <a:pPr defTabSz="392892">
              <a:defRPr sz="18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266"/>
          </a:p>
        </p:txBody>
      </p:sp>
      <p:sp>
        <p:nvSpPr>
          <p:cNvPr id="271" name="Line"/>
          <p:cNvSpPr/>
          <p:nvPr/>
        </p:nvSpPr>
        <p:spPr>
          <a:xfrm>
            <a:off x="1524000" y="1981200"/>
            <a:ext cx="3722" cy="461216"/>
          </a:xfrm>
          <a:prstGeom prst="line">
            <a:avLst/>
          </a:prstGeom>
          <a:ln w="12700">
            <a:solidFill>
              <a:srgbClr val="FFFFFF"/>
            </a:solidFill>
            <a:miter lim="400000"/>
            <a:headEnd type="stealth"/>
          </a:ln>
        </p:spPr>
        <p:txBody>
          <a:bodyPr lIns="50799" tIns="50799" rIns="50799" bIns="50799" anchor="ctr"/>
          <a:lstStyle/>
          <a:p>
            <a:pPr defTabSz="321457">
              <a:defRPr sz="1400">
                <a:solidFill>
                  <a:srgbClr val="000000"/>
                </a:solidFill>
                <a:latin typeface="Helvetica"/>
                <a:ea typeface="Helvetica"/>
                <a:cs typeface="Helvetica"/>
                <a:sym typeface="Helvetica"/>
              </a:defRPr>
            </a:pPr>
            <a:endParaRPr sz="984"/>
          </a:p>
        </p:txBody>
      </p:sp>
      <p:sp>
        <p:nvSpPr>
          <p:cNvPr id="272" name="Line"/>
          <p:cNvSpPr/>
          <p:nvPr/>
        </p:nvSpPr>
        <p:spPr>
          <a:xfrm flipH="1">
            <a:off x="2130182" y="2336799"/>
            <a:ext cx="289764" cy="433342"/>
          </a:xfrm>
          <a:prstGeom prst="line">
            <a:avLst/>
          </a:prstGeom>
          <a:ln w="12700">
            <a:solidFill>
              <a:srgbClr val="FFFFFF"/>
            </a:solidFill>
            <a:miter lim="400000"/>
            <a:headEnd type="stealth"/>
          </a:ln>
        </p:spPr>
        <p:txBody>
          <a:bodyPr lIns="50799" tIns="50799" rIns="50799" bIns="50799" anchor="ctr"/>
          <a:lstStyle/>
          <a:p>
            <a:pPr defTabSz="321457">
              <a:defRPr sz="1400">
                <a:solidFill>
                  <a:srgbClr val="000000"/>
                </a:solidFill>
                <a:latin typeface="Helvetica"/>
                <a:ea typeface="Helvetica"/>
                <a:cs typeface="Helvetica"/>
                <a:sym typeface="Helvetica"/>
              </a:defRPr>
            </a:pPr>
            <a:endParaRPr sz="984"/>
          </a:p>
        </p:txBody>
      </p:sp>
      <p:graphicFrame>
        <p:nvGraphicFramePr>
          <p:cNvPr id="273" name="Table 1"/>
          <p:cNvGraphicFramePr/>
          <p:nvPr/>
        </p:nvGraphicFramePr>
        <p:xfrm>
          <a:off x="168237" y="5749114"/>
          <a:ext cx="8563560" cy="207615"/>
        </p:xfrm>
        <a:graphic>
          <a:graphicData uri="http://schemas.openxmlformats.org/drawingml/2006/table">
            <a:tbl>
              <a:tblPr>
                <a:tableStyleId>{4C3C2611-4C71-4FC5-86AE-919BDF0F9419}</a:tableStyleId>
              </a:tblPr>
              <a:tblGrid>
                <a:gridCol w="713630">
                  <a:extLst>
                    <a:ext uri="{9D8B030D-6E8A-4147-A177-3AD203B41FA5}">
                      <a16:colId xmlns:a16="http://schemas.microsoft.com/office/drawing/2014/main" val="20000"/>
                    </a:ext>
                  </a:extLst>
                </a:gridCol>
                <a:gridCol w="713630">
                  <a:extLst>
                    <a:ext uri="{9D8B030D-6E8A-4147-A177-3AD203B41FA5}">
                      <a16:colId xmlns:a16="http://schemas.microsoft.com/office/drawing/2014/main" val="20001"/>
                    </a:ext>
                  </a:extLst>
                </a:gridCol>
                <a:gridCol w="713630">
                  <a:extLst>
                    <a:ext uri="{9D8B030D-6E8A-4147-A177-3AD203B41FA5}">
                      <a16:colId xmlns:a16="http://schemas.microsoft.com/office/drawing/2014/main" val="20002"/>
                    </a:ext>
                  </a:extLst>
                </a:gridCol>
                <a:gridCol w="713630">
                  <a:extLst>
                    <a:ext uri="{9D8B030D-6E8A-4147-A177-3AD203B41FA5}">
                      <a16:colId xmlns:a16="http://schemas.microsoft.com/office/drawing/2014/main" val="20003"/>
                    </a:ext>
                  </a:extLst>
                </a:gridCol>
                <a:gridCol w="713630">
                  <a:extLst>
                    <a:ext uri="{9D8B030D-6E8A-4147-A177-3AD203B41FA5}">
                      <a16:colId xmlns:a16="http://schemas.microsoft.com/office/drawing/2014/main" val="20004"/>
                    </a:ext>
                  </a:extLst>
                </a:gridCol>
                <a:gridCol w="713630">
                  <a:extLst>
                    <a:ext uri="{9D8B030D-6E8A-4147-A177-3AD203B41FA5}">
                      <a16:colId xmlns:a16="http://schemas.microsoft.com/office/drawing/2014/main" val="20005"/>
                    </a:ext>
                  </a:extLst>
                </a:gridCol>
                <a:gridCol w="713630">
                  <a:extLst>
                    <a:ext uri="{9D8B030D-6E8A-4147-A177-3AD203B41FA5}">
                      <a16:colId xmlns:a16="http://schemas.microsoft.com/office/drawing/2014/main" val="20006"/>
                    </a:ext>
                  </a:extLst>
                </a:gridCol>
                <a:gridCol w="713630">
                  <a:extLst>
                    <a:ext uri="{9D8B030D-6E8A-4147-A177-3AD203B41FA5}">
                      <a16:colId xmlns:a16="http://schemas.microsoft.com/office/drawing/2014/main" val="20007"/>
                    </a:ext>
                  </a:extLst>
                </a:gridCol>
                <a:gridCol w="713630">
                  <a:extLst>
                    <a:ext uri="{9D8B030D-6E8A-4147-A177-3AD203B41FA5}">
                      <a16:colId xmlns:a16="http://schemas.microsoft.com/office/drawing/2014/main" val="20008"/>
                    </a:ext>
                  </a:extLst>
                </a:gridCol>
                <a:gridCol w="713630">
                  <a:extLst>
                    <a:ext uri="{9D8B030D-6E8A-4147-A177-3AD203B41FA5}">
                      <a16:colId xmlns:a16="http://schemas.microsoft.com/office/drawing/2014/main" val="20009"/>
                    </a:ext>
                  </a:extLst>
                </a:gridCol>
                <a:gridCol w="713630">
                  <a:extLst>
                    <a:ext uri="{9D8B030D-6E8A-4147-A177-3AD203B41FA5}">
                      <a16:colId xmlns:a16="http://schemas.microsoft.com/office/drawing/2014/main" val="20010"/>
                    </a:ext>
                  </a:extLst>
                </a:gridCol>
                <a:gridCol w="713630">
                  <a:extLst>
                    <a:ext uri="{9D8B030D-6E8A-4147-A177-3AD203B41FA5}">
                      <a16:colId xmlns:a16="http://schemas.microsoft.com/office/drawing/2014/main" val="20011"/>
                    </a:ext>
                  </a:extLst>
                </a:gridCol>
              </a:tblGrid>
              <a:tr h="207615">
                <a:tc>
                  <a:txBody>
                    <a:bodyPr/>
                    <a:lstStyle/>
                    <a:p>
                      <a:pPr defTabSz="914400">
                        <a:tabLst>
                          <a:tab pos="647700" algn="l"/>
                        </a:tabLst>
                        <a:defRPr sz="1800"/>
                      </a:pPr>
                      <a:r>
                        <a:rPr sz="500">
                          <a:solidFill>
                            <a:srgbClr val="FFFFFF"/>
                          </a:solidFill>
                          <a:latin typeface="Gill Sans"/>
                          <a:ea typeface="Gill Sans"/>
                          <a:cs typeface="Gill Sans"/>
                          <a:sym typeface="Gill Sans"/>
                        </a:rPr>
                        <a:t>5</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647700" algn="l"/>
                        </a:tabLst>
                        <a:defRPr sz="1800"/>
                      </a:pPr>
                      <a:r>
                        <a:rPr sz="500">
                          <a:solidFill>
                            <a:srgbClr val="FFFFFF"/>
                          </a:solidFill>
                          <a:latin typeface="Gill Sans"/>
                          <a:ea typeface="Gill Sans"/>
                          <a:cs typeface="Gill Sans"/>
                          <a:sym typeface="Gill Sans"/>
                        </a:rPr>
                        <a:t>10</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647700" algn="l"/>
                        </a:tabLst>
                        <a:defRPr sz="1800"/>
                      </a:pPr>
                      <a:r>
                        <a:rPr sz="500">
                          <a:solidFill>
                            <a:srgbClr val="FFFFFF"/>
                          </a:solidFill>
                          <a:latin typeface="Gill Sans"/>
                          <a:ea typeface="Gill Sans"/>
                          <a:cs typeface="Gill Sans"/>
                          <a:sym typeface="Gill Sans"/>
                        </a:rPr>
                        <a:t>15</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647700" algn="l"/>
                        </a:tabLst>
                        <a:defRPr sz="1800"/>
                      </a:pPr>
                      <a:r>
                        <a:rPr sz="500">
                          <a:solidFill>
                            <a:srgbClr val="FFFFFF"/>
                          </a:solidFill>
                          <a:latin typeface="Gill Sans"/>
                          <a:ea typeface="Gill Sans"/>
                          <a:cs typeface="Gill Sans"/>
                          <a:sym typeface="Gill Sans"/>
                        </a:rPr>
                        <a:t>20</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647700" algn="l"/>
                        </a:tabLst>
                        <a:defRPr sz="1800"/>
                      </a:pPr>
                      <a:r>
                        <a:rPr sz="500">
                          <a:solidFill>
                            <a:srgbClr val="FFFFFF"/>
                          </a:solidFill>
                          <a:latin typeface="Gill Sans"/>
                          <a:ea typeface="Gill Sans"/>
                          <a:cs typeface="Gill Sans"/>
                          <a:sym typeface="Gill Sans"/>
                        </a:rPr>
                        <a:t>25</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647700" algn="l"/>
                        </a:tabLst>
                        <a:defRPr sz="1800"/>
                      </a:pPr>
                      <a:r>
                        <a:rPr sz="500">
                          <a:solidFill>
                            <a:srgbClr val="FFFFFF"/>
                          </a:solidFill>
                          <a:latin typeface="Gill Sans"/>
                          <a:ea typeface="Gill Sans"/>
                          <a:cs typeface="Gill Sans"/>
                          <a:sym typeface="Gill Sans"/>
                        </a:rPr>
                        <a:t>30</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647700" algn="l"/>
                        </a:tabLst>
                        <a:defRPr sz="1800"/>
                      </a:pPr>
                      <a:r>
                        <a:rPr sz="500">
                          <a:solidFill>
                            <a:srgbClr val="FFFFFF"/>
                          </a:solidFill>
                          <a:latin typeface="Gill Sans"/>
                          <a:ea typeface="Gill Sans"/>
                          <a:cs typeface="Gill Sans"/>
                          <a:sym typeface="Gill Sans"/>
                        </a:rPr>
                        <a:t>35</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647700" algn="l"/>
                        </a:tabLst>
                        <a:defRPr sz="1800"/>
                      </a:pPr>
                      <a:r>
                        <a:rPr sz="500">
                          <a:solidFill>
                            <a:srgbClr val="FFFFFF"/>
                          </a:solidFill>
                          <a:latin typeface="Gill Sans"/>
                          <a:ea typeface="Gill Sans"/>
                          <a:cs typeface="Gill Sans"/>
                          <a:sym typeface="Gill Sans"/>
                        </a:rPr>
                        <a:t>40</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647700" algn="l"/>
                        </a:tabLst>
                        <a:defRPr sz="1800"/>
                      </a:pPr>
                      <a:r>
                        <a:rPr sz="500">
                          <a:solidFill>
                            <a:srgbClr val="FFFFFF"/>
                          </a:solidFill>
                          <a:latin typeface="Gill Sans"/>
                          <a:ea typeface="Gill Sans"/>
                          <a:cs typeface="Gill Sans"/>
                          <a:sym typeface="Gill Sans"/>
                        </a:rPr>
                        <a:t>45</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647700" algn="l"/>
                        </a:tabLst>
                        <a:defRPr sz="1800"/>
                      </a:pPr>
                      <a:r>
                        <a:rPr sz="500">
                          <a:solidFill>
                            <a:srgbClr val="FFFFFF"/>
                          </a:solidFill>
                          <a:latin typeface="Gill Sans"/>
                          <a:ea typeface="Gill Sans"/>
                          <a:cs typeface="Gill Sans"/>
                          <a:sym typeface="Gill Sans"/>
                        </a:rPr>
                        <a:t>50</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647700" algn="l"/>
                        </a:tabLst>
                        <a:defRPr sz="1800"/>
                      </a:pPr>
                      <a:r>
                        <a:rPr sz="500">
                          <a:solidFill>
                            <a:srgbClr val="FFFFFF"/>
                          </a:solidFill>
                          <a:latin typeface="Gill Sans"/>
                          <a:ea typeface="Gill Sans"/>
                          <a:cs typeface="Gill Sans"/>
                          <a:sym typeface="Gill Sans"/>
                        </a:rPr>
                        <a:t>55</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647700" algn="l"/>
                        </a:tabLst>
                        <a:defRPr sz="1800"/>
                      </a:pPr>
                      <a:r>
                        <a:rPr sz="500">
                          <a:solidFill>
                            <a:srgbClr val="FFFFFF"/>
                          </a:solidFill>
                          <a:latin typeface="Gill Sans"/>
                          <a:ea typeface="Gill Sans"/>
                          <a:cs typeface="Gill Sans"/>
                          <a:sym typeface="Gill Sans"/>
                        </a:rPr>
                        <a:t>60</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0"/>
                  </a:ext>
                </a:extLst>
              </a:tr>
            </a:tbl>
          </a:graphicData>
        </a:graphic>
      </p:graphicFrame>
      <p:sp>
        <p:nvSpPr>
          <p:cNvPr id="274" name="Critical Period"/>
          <p:cNvSpPr txBox="1"/>
          <p:nvPr/>
        </p:nvSpPr>
        <p:spPr>
          <a:xfrm>
            <a:off x="2495751" y="2692626"/>
            <a:ext cx="1384301" cy="297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defTabSz="577991">
              <a:spcBef>
                <a:spcPts val="900"/>
              </a:spcBef>
              <a:buClr>
                <a:srgbClr val="FFFFFF"/>
              </a:buClr>
              <a:buFont typeface="Comic Sans MS"/>
              <a:defRPr sz="1800" b="1">
                <a:solidFill>
                  <a:srgbClr val="FF2600"/>
                </a:solidFill>
                <a:uFill>
                  <a:solidFill>
                    <a:srgbClr val="FFFC41"/>
                  </a:solidFill>
                </a:uFill>
                <a:latin typeface="Palatino"/>
                <a:ea typeface="Palatino"/>
                <a:cs typeface="Palatino"/>
                <a:sym typeface="Palatino"/>
              </a:defRPr>
            </a:lvl1pPr>
          </a:lstStyle>
          <a:p>
            <a:r>
              <a:rPr sz="1266" dirty="0"/>
              <a:t>Critical Period</a:t>
            </a:r>
          </a:p>
        </p:txBody>
      </p:sp>
      <p:sp>
        <p:nvSpPr>
          <p:cNvPr id="275" name="Line"/>
          <p:cNvSpPr/>
          <p:nvPr/>
        </p:nvSpPr>
        <p:spPr>
          <a:xfrm>
            <a:off x="2451100" y="2197100"/>
            <a:ext cx="12701" cy="12701"/>
          </a:xfrm>
          <a:prstGeom prst="line">
            <a:avLst/>
          </a:prstGeom>
          <a:ln w="3175">
            <a:solidFill>
              <a:srgbClr val="FFFFFF"/>
            </a:solidFill>
            <a:custDash>
              <a:ds d="200000" sp="200000"/>
            </a:custDash>
          </a:ln>
        </p:spPr>
        <p:txBody>
          <a:bodyPr lIns="50799" tIns="50799" rIns="50799" bIns="50799" anchor="ctr"/>
          <a:lstStyle/>
          <a:p>
            <a:pPr defTabSz="321457">
              <a:defRPr sz="1400">
                <a:solidFill>
                  <a:srgbClr val="000000"/>
                </a:solidFill>
                <a:latin typeface="Helvetica"/>
                <a:ea typeface="Helvetica"/>
                <a:cs typeface="Helvetica"/>
                <a:sym typeface="Helvetica"/>
              </a:defRPr>
            </a:pPr>
            <a:endParaRPr sz="984"/>
          </a:p>
        </p:txBody>
      </p:sp>
      <p:sp>
        <p:nvSpPr>
          <p:cNvPr id="276" name="Line"/>
          <p:cNvSpPr/>
          <p:nvPr/>
        </p:nvSpPr>
        <p:spPr>
          <a:xfrm flipH="1">
            <a:off x="2446059" y="4690482"/>
            <a:ext cx="762001" cy="1"/>
          </a:xfrm>
          <a:prstGeom prst="line">
            <a:avLst/>
          </a:prstGeom>
          <a:ln w="12700">
            <a:solidFill>
              <a:srgbClr val="FFFFFF"/>
            </a:solidFill>
            <a:miter lim="400000"/>
            <a:headEnd type="stealth"/>
          </a:ln>
        </p:spPr>
        <p:txBody>
          <a:bodyPr lIns="50799" tIns="50799" rIns="50799" bIns="50799" anchor="ctr"/>
          <a:lstStyle/>
          <a:p>
            <a:pPr defTabSz="321457">
              <a:defRPr sz="1400">
                <a:solidFill>
                  <a:srgbClr val="000000"/>
                </a:solidFill>
                <a:latin typeface="Helvetica"/>
                <a:ea typeface="Helvetica"/>
                <a:cs typeface="Helvetica"/>
                <a:sym typeface="Helvetica"/>
              </a:defRPr>
            </a:pPr>
            <a:endParaRPr sz="984"/>
          </a:p>
        </p:txBody>
      </p:sp>
      <p:sp>
        <p:nvSpPr>
          <p:cNvPr id="277" name="Arrow"/>
          <p:cNvSpPr/>
          <p:nvPr/>
        </p:nvSpPr>
        <p:spPr>
          <a:xfrm>
            <a:off x="3352799" y="1917700"/>
            <a:ext cx="63501" cy="165101"/>
          </a:xfrm>
          <a:prstGeom prst="rightArrow">
            <a:avLst>
              <a:gd name="adj1" fmla="val 100000"/>
              <a:gd name="adj2" fmla="val 98438"/>
            </a:avLst>
          </a:prstGeom>
          <a:gradFill>
            <a:gsLst>
              <a:gs pos="0">
                <a:srgbClr val="0066C1"/>
              </a:gs>
              <a:gs pos="100000">
                <a:srgbClr val="094593"/>
              </a:gs>
            </a:gsLst>
            <a:lin ang="5400000"/>
          </a:gradFill>
          <a:ln w="12700">
            <a:miter lim="400000"/>
          </a:ln>
          <a:effectLst>
            <a:outerShdw blurRad="88900" dir="18900000" rotWithShape="0">
              <a:srgbClr val="000000">
                <a:alpha val="80000"/>
              </a:srgbClr>
            </a:outerShdw>
          </a:effectLst>
        </p:spPr>
        <p:txBody>
          <a:bodyPr lIns="50799" tIns="50799" rIns="50799" bIns="50799" anchor="ctr"/>
          <a:lstStyle/>
          <a:p>
            <a:pPr defTabSz="392892">
              <a:defRPr sz="18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266"/>
          </a:p>
        </p:txBody>
      </p:sp>
      <p:sp>
        <p:nvSpPr>
          <p:cNvPr id="278" name="Line"/>
          <p:cNvSpPr/>
          <p:nvPr/>
        </p:nvSpPr>
        <p:spPr>
          <a:xfrm>
            <a:off x="2438400" y="2184400"/>
            <a:ext cx="16940" cy="3569415"/>
          </a:xfrm>
          <a:prstGeom prst="line">
            <a:avLst/>
          </a:prstGeom>
          <a:ln w="3175">
            <a:solidFill>
              <a:srgbClr val="FFFFFF"/>
            </a:solidFill>
            <a:custDash>
              <a:ds d="200000" sp="200000"/>
            </a:custDash>
          </a:ln>
        </p:spPr>
        <p:txBody>
          <a:bodyPr lIns="50799" tIns="50799" rIns="50799" bIns="50799" anchor="ctr"/>
          <a:lstStyle/>
          <a:p>
            <a:pPr defTabSz="321457">
              <a:defRPr sz="1400">
                <a:solidFill>
                  <a:srgbClr val="000000"/>
                </a:solidFill>
                <a:latin typeface="Helvetica"/>
                <a:ea typeface="Helvetica"/>
                <a:cs typeface="Helvetica"/>
                <a:sym typeface="Helvetica"/>
              </a:defRPr>
            </a:pPr>
            <a:endParaRPr sz="984"/>
          </a:p>
        </p:txBody>
      </p:sp>
      <p:sp>
        <p:nvSpPr>
          <p:cNvPr id="279" name="Prognostically important period: Symptom duration in first 2 years is strongest predictor of outcome;  Highest Suicide risk; Onset of substance misuse;…"/>
          <p:cNvSpPr txBox="1"/>
          <p:nvPr/>
        </p:nvSpPr>
        <p:spPr>
          <a:xfrm>
            <a:off x="2796864" y="4770601"/>
            <a:ext cx="6121401" cy="87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p>
            <a:pPr defTabSz="406385">
              <a:lnSpc>
                <a:spcPct val="80000"/>
              </a:lnSpc>
              <a:defRPr sz="3600" i="1">
                <a:solidFill>
                  <a:srgbClr val="FFFFFF"/>
                </a:solidFill>
                <a:latin typeface="Gill Sans"/>
                <a:ea typeface="Gill Sans"/>
                <a:cs typeface="Gill Sans"/>
                <a:sym typeface="Gill Sans"/>
              </a:defRPr>
            </a:pPr>
            <a:r>
              <a:rPr sz="1547" dirty="0">
                <a:solidFill>
                  <a:srgbClr val="F5EC00"/>
                </a:solidFill>
                <a:uFill>
                  <a:solidFill>
                    <a:srgbClr val="F5EC00"/>
                  </a:solidFill>
                </a:uFill>
                <a:latin typeface="Didot"/>
                <a:ea typeface="Didot"/>
                <a:cs typeface="Didot"/>
                <a:sym typeface="Didot"/>
              </a:rPr>
              <a:t>Prognostically important period: Symptom duration in first 2 years is strongest predictor of outcome;</a:t>
            </a:r>
            <a:r>
              <a:rPr sz="844" dirty="0">
                <a:solidFill>
                  <a:srgbClr val="F5EC00"/>
                </a:solidFill>
                <a:uFill>
                  <a:solidFill>
                    <a:srgbClr val="F5EC00"/>
                  </a:solidFill>
                </a:uFill>
                <a:latin typeface="Didot"/>
                <a:ea typeface="Didot"/>
                <a:cs typeface="Didot"/>
                <a:sym typeface="Didot"/>
              </a:rPr>
              <a:t>  </a:t>
            </a:r>
            <a:r>
              <a:rPr sz="1547" dirty="0">
                <a:solidFill>
                  <a:srgbClr val="F5EC00"/>
                </a:solidFill>
                <a:uFill>
                  <a:solidFill>
                    <a:srgbClr val="F5EC00"/>
                  </a:solidFill>
                </a:uFill>
                <a:latin typeface="Didot"/>
                <a:ea typeface="Didot"/>
                <a:cs typeface="Didot"/>
                <a:sym typeface="Didot"/>
              </a:rPr>
              <a:t>Highest</a:t>
            </a:r>
            <a:r>
              <a:rPr sz="844" dirty="0">
                <a:solidFill>
                  <a:srgbClr val="F5EC00"/>
                </a:solidFill>
                <a:uFill>
                  <a:solidFill>
                    <a:srgbClr val="F5EC00"/>
                  </a:solidFill>
                </a:uFill>
                <a:latin typeface="Didot"/>
                <a:ea typeface="Didot"/>
                <a:cs typeface="Didot"/>
                <a:sym typeface="Didot"/>
              </a:rPr>
              <a:t> </a:t>
            </a:r>
            <a:r>
              <a:rPr sz="1547" dirty="0">
                <a:solidFill>
                  <a:srgbClr val="F5EC00"/>
                </a:solidFill>
                <a:uFill>
                  <a:solidFill>
                    <a:srgbClr val="F5EC00"/>
                  </a:solidFill>
                </a:uFill>
                <a:latin typeface="Didot"/>
                <a:ea typeface="Didot"/>
                <a:cs typeface="Didot"/>
                <a:sym typeface="Didot"/>
              </a:rPr>
              <a:t>Suicide risk; Onset of substance misuse;</a:t>
            </a:r>
          </a:p>
          <a:p>
            <a:pPr defTabSz="406385">
              <a:lnSpc>
                <a:spcPct val="80000"/>
              </a:lnSpc>
              <a:defRPr sz="2200" i="1">
                <a:solidFill>
                  <a:srgbClr val="FFFFFF"/>
                </a:solidFill>
                <a:latin typeface="Gill Sans"/>
                <a:ea typeface="Gill Sans"/>
                <a:cs typeface="Gill Sans"/>
                <a:sym typeface="Gill Sans"/>
              </a:defRPr>
            </a:pPr>
            <a:r>
              <a:rPr sz="1547" dirty="0">
                <a:solidFill>
                  <a:srgbClr val="F5EC00"/>
                </a:solidFill>
                <a:uFill>
                  <a:solidFill>
                    <a:srgbClr val="F5EC00"/>
                  </a:solidFill>
                </a:uFill>
                <a:latin typeface="Didot"/>
                <a:ea typeface="Didot"/>
                <a:cs typeface="Didot"/>
                <a:sym typeface="Didot"/>
              </a:rPr>
              <a:t>Longer </a:t>
            </a:r>
            <a:r>
              <a:rPr sz="1547" dirty="0">
                <a:solidFill>
                  <a:srgbClr val="FF0000"/>
                </a:solidFill>
                <a:uFill>
                  <a:solidFill>
                    <a:srgbClr val="F5EC00"/>
                  </a:solidFill>
                </a:uFill>
                <a:latin typeface="Didot"/>
                <a:ea typeface="Didot"/>
                <a:cs typeface="Didot"/>
                <a:sym typeface="Didot"/>
              </a:rPr>
              <a:t>Duration of Untreated Psychosis </a:t>
            </a:r>
            <a:r>
              <a:rPr sz="1547" dirty="0">
                <a:solidFill>
                  <a:srgbClr val="F5EC00"/>
                </a:solidFill>
                <a:uFill>
                  <a:solidFill>
                    <a:srgbClr val="F5EC00"/>
                  </a:solidFill>
                </a:uFill>
                <a:latin typeface="Didot"/>
                <a:ea typeface="Didot"/>
                <a:cs typeface="Didot"/>
                <a:sym typeface="Didot"/>
              </a:rPr>
              <a:t>associated with poorer outcomes</a:t>
            </a:r>
          </a:p>
        </p:txBody>
      </p:sp>
      <p:sp>
        <p:nvSpPr>
          <p:cNvPr id="280" name="Most of the clinical and psychosocial deterioration occurs in first 5 years"/>
          <p:cNvSpPr txBox="1"/>
          <p:nvPr/>
        </p:nvSpPr>
        <p:spPr>
          <a:xfrm>
            <a:off x="3276600" y="2128936"/>
            <a:ext cx="5346700" cy="491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marL="40639" marR="40639" algn="l" defTabSz="1300480">
              <a:lnSpc>
                <a:spcPct val="80000"/>
              </a:lnSpc>
              <a:buClr>
                <a:srgbClr val="FFFC79"/>
              </a:buClr>
              <a:buFont typeface="Georgia"/>
              <a:defRPr sz="2200" i="1">
                <a:solidFill>
                  <a:srgbClr val="F5EC00"/>
                </a:solidFill>
                <a:uFill>
                  <a:solidFill>
                    <a:srgbClr val="F5EC00"/>
                  </a:solidFill>
                </a:uFill>
                <a:latin typeface="Didot"/>
                <a:ea typeface="Didot"/>
                <a:cs typeface="Didot"/>
                <a:sym typeface="Didot"/>
              </a:defRPr>
            </a:lvl1pPr>
          </a:lstStyle>
          <a:p>
            <a:pPr>
              <a:defRPr sz="3000"/>
            </a:pPr>
            <a:r>
              <a:rPr sz="1547"/>
              <a:t>Most of the clinical and psychosocial deterioration occurs in first 5 years</a:t>
            </a:r>
          </a:p>
        </p:txBody>
      </p:sp>
      <p:sp>
        <p:nvSpPr>
          <p:cNvPr id="281" name="De-synchrony  of symptoms and functioning: phases are different"/>
          <p:cNvSpPr txBox="1"/>
          <p:nvPr/>
        </p:nvSpPr>
        <p:spPr>
          <a:xfrm>
            <a:off x="4663053" y="3355526"/>
            <a:ext cx="4597401" cy="578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algn="l" defTabSz="577991">
              <a:defRPr sz="2200" i="1">
                <a:solidFill>
                  <a:srgbClr val="F5EC00"/>
                </a:solidFill>
                <a:latin typeface="Didot"/>
                <a:ea typeface="Didot"/>
                <a:cs typeface="Didot"/>
                <a:sym typeface="Didot"/>
              </a:defRPr>
            </a:lvl1pPr>
          </a:lstStyle>
          <a:p>
            <a:r>
              <a:rPr sz="1547"/>
              <a:t>De-synchrony  of symptoms and functioning: phases are different</a:t>
            </a:r>
          </a:p>
        </p:txBody>
      </p:sp>
      <p:sp>
        <p:nvSpPr>
          <p:cNvPr id="282" name="from Srihari et al. Psych Clin of N America, 2012"/>
          <p:cNvSpPr txBox="1"/>
          <p:nvPr/>
        </p:nvSpPr>
        <p:spPr>
          <a:xfrm>
            <a:off x="192806" y="6400736"/>
            <a:ext cx="8115302" cy="297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algn="l" defTabSz="577991">
              <a:defRPr sz="1800" i="1">
                <a:solidFill>
                  <a:srgbClr val="00C7FC"/>
                </a:solidFill>
                <a:latin typeface="Gill Sans"/>
                <a:ea typeface="Gill Sans"/>
                <a:cs typeface="Gill Sans"/>
                <a:sym typeface="Gill Sans"/>
              </a:defRPr>
            </a:lvl1pPr>
          </a:lstStyle>
          <a:p>
            <a:r>
              <a:rPr sz="1266"/>
              <a:t>from Srihari et al. Psych Clin of N America, 2012</a:t>
            </a:r>
          </a:p>
        </p:txBody>
      </p:sp>
      <p:sp>
        <p:nvSpPr>
          <p:cNvPr id="284" name="DUP"/>
          <p:cNvSpPr txBox="1"/>
          <p:nvPr/>
        </p:nvSpPr>
        <p:spPr>
          <a:xfrm>
            <a:off x="2612382" y="4445645"/>
            <a:ext cx="1384301" cy="232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defTabSz="577991">
              <a:spcBef>
                <a:spcPts val="900"/>
              </a:spcBef>
              <a:buClr>
                <a:srgbClr val="FFFFFF"/>
              </a:buClr>
              <a:buFont typeface="Comic Sans MS"/>
              <a:defRPr b="1">
                <a:solidFill>
                  <a:srgbClr val="FF2600"/>
                </a:solidFill>
                <a:uFill>
                  <a:solidFill>
                    <a:srgbClr val="FFFC41"/>
                  </a:solidFill>
                </a:uFill>
                <a:latin typeface="Palatino"/>
                <a:ea typeface="Palatino"/>
                <a:cs typeface="Palatino"/>
                <a:sym typeface="Palatino"/>
              </a:defRPr>
            </a:lvl1pPr>
          </a:lstStyle>
          <a:p>
            <a:r>
              <a:rPr sz="844" dirty="0"/>
              <a:t>DUP</a:t>
            </a:r>
          </a:p>
        </p:txBody>
      </p:sp>
      <p:sp>
        <p:nvSpPr>
          <p:cNvPr id="2" name="Rectangle 1">
            <a:extLst>
              <a:ext uri="{FF2B5EF4-FFF2-40B4-BE49-F238E27FC236}">
                <a16:creationId xmlns:a16="http://schemas.microsoft.com/office/drawing/2014/main" id="{C26BE870-D385-2F6A-8D20-C6851CBE1C84}"/>
              </a:ext>
            </a:extLst>
          </p:cNvPr>
          <p:cNvSpPr/>
          <p:nvPr/>
        </p:nvSpPr>
        <p:spPr>
          <a:xfrm>
            <a:off x="0" y="-4149"/>
            <a:ext cx="9144000" cy="851538"/>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Schizophrenia(s): The Opportunities for Early Intervention"/>
          <p:cNvSpPr txBox="1"/>
          <p:nvPr/>
        </p:nvSpPr>
        <p:spPr>
          <a:xfrm>
            <a:off x="139700" y="85427"/>
            <a:ext cx="8597901" cy="718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defTabSz="577991">
              <a:defRPr sz="3800">
                <a:solidFill>
                  <a:srgbClr val="FFFFFF"/>
                </a:solidFill>
                <a:latin typeface="Gill Sans"/>
                <a:ea typeface="Gill Sans"/>
                <a:cs typeface="Gill Sans"/>
                <a:sym typeface="Gill Sans"/>
              </a:defRPr>
            </a:lvl1pPr>
          </a:lstStyle>
          <a:p>
            <a:r>
              <a:rPr sz="2000" b="1" dirty="0">
                <a:latin typeface="Georgia" panose="02040502050405020303" pitchFamily="18" charset="0"/>
              </a:rPr>
              <a:t>Schizophrenia(s): The</a:t>
            </a:r>
            <a:r>
              <a:rPr lang="en-US" sz="2000" b="1" dirty="0">
                <a:latin typeface="Georgia" panose="02040502050405020303" pitchFamily="18" charset="0"/>
              </a:rPr>
              <a:t> Critical Period &amp;</a:t>
            </a:r>
            <a:r>
              <a:rPr sz="2000" b="1" dirty="0">
                <a:latin typeface="Georgia" panose="02040502050405020303" pitchFamily="18" charset="0"/>
              </a:rPr>
              <a:t> </a:t>
            </a:r>
            <a:endParaRPr lang="en-US" sz="2000" b="1" dirty="0">
              <a:latin typeface="Georgia" panose="02040502050405020303" pitchFamily="18" charset="0"/>
            </a:endParaRPr>
          </a:p>
          <a:p>
            <a:r>
              <a:rPr sz="2000" b="1" dirty="0">
                <a:latin typeface="Georgia" panose="02040502050405020303" pitchFamily="18" charset="0"/>
              </a:rPr>
              <a:t>Opportunities for Early Intervention</a:t>
            </a:r>
          </a:p>
        </p:txBody>
      </p:sp>
      <p:pic>
        <p:nvPicPr>
          <p:cNvPr id="4" name="Content Placeholder 4" descr="Logo&#10;&#10;Description automatically generated">
            <a:extLst>
              <a:ext uri="{FF2B5EF4-FFF2-40B4-BE49-F238E27FC236}">
                <a16:creationId xmlns:a16="http://schemas.microsoft.com/office/drawing/2014/main" id="{39E8BA97-73A2-066C-FC22-BF453E63D4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284352" y="113177"/>
            <a:ext cx="1633913" cy="616885"/>
          </a:xfrm>
          <a:prstGeom prst="rect">
            <a:avLst/>
          </a:prstGeom>
          <a:noFill/>
          <a:ln w="9525">
            <a:noFill/>
            <a:miter lim="800000"/>
            <a:headEnd/>
            <a:tailEnd/>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2CB53F-A6DF-49B5-3BD4-A29006D90714}"/>
              </a:ext>
            </a:extLst>
          </p:cNvPr>
          <p:cNvSpPr/>
          <p:nvPr/>
        </p:nvSpPr>
        <p:spPr>
          <a:xfrm>
            <a:off x="0" y="0"/>
            <a:ext cx="9144000" cy="994145"/>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pic>
        <p:nvPicPr>
          <p:cNvPr id="8" name="Content Placeholder 4" descr="Logo&#10;&#10;Description automatically generated">
            <a:extLst>
              <a:ext uri="{FF2B5EF4-FFF2-40B4-BE49-F238E27FC236}">
                <a16:creationId xmlns:a16="http://schemas.microsoft.com/office/drawing/2014/main" id="{C6B94E28-85E0-F569-3F13-722216B726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199089" y="210314"/>
            <a:ext cx="1727498" cy="652218"/>
          </a:xfrm>
          <a:prstGeom prst="rect">
            <a:avLst/>
          </a:prstGeom>
          <a:noFill/>
          <a:ln w="9525">
            <a:noFill/>
            <a:miter lim="800000"/>
            <a:headEnd/>
            <a:tailEnd/>
          </a:ln>
        </p:spPr>
      </p:pic>
      <p:grpSp>
        <p:nvGrpSpPr>
          <p:cNvPr id="2" name="Group 1">
            <a:extLst>
              <a:ext uri="{FF2B5EF4-FFF2-40B4-BE49-F238E27FC236}">
                <a16:creationId xmlns:a16="http://schemas.microsoft.com/office/drawing/2014/main" id="{F8C753D1-F368-E0DD-D882-DA6A0B08E8DB}"/>
              </a:ext>
            </a:extLst>
          </p:cNvPr>
          <p:cNvGrpSpPr/>
          <p:nvPr/>
        </p:nvGrpSpPr>
        <p:grpSpPr>
          <a:xfrm>
            <a:off x="454374" y="1233051"/>
            <a:ext cx="8343938" cy="4554432"/>
            <a:chOff x="395166" y="878577"/>
            <a:chExt cx="12385374" cy="4319131"/>
          </a:xfrm>
          <a:solidFill>
            <a:schemeClr val="accent1">
              <a:lumMod val="75000"/>
            </a:schemeClr>
          </a:solidFill>
        </p:grpSpPr>
        <p:graphicFrame>
          <p:nvGraphicFramePr>
            <p:cNvPr id="5" name="Diagram 4">
              <a:extLst>
                <a:ext uri="{FF2B5EF4-FFF2-40B4-BE49-F238E27FC236}">
                  <a16:creationId xmlns:a16="http://schemas.microsoft.com/office/drawing/2014/main" id="{9B98FB73-3A74-2083-B6ED-49BE419237E0}"/>
                </a:ext>
              </a:extLst>
            </p:cNvPr>
            <p:cNvGraphicFramePr/>
            <p:nvPr/>
          </p:nvGraphicFramePr>
          <p:xfrm>
            <a:off x="395166" y="878577"/>
            <a:ext cx="12358593" cy="91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ounded Rectangle 48">
              <a:extLst>
                <a:ext uri="{FF2B5EF4-FFF2-40B4-BE49-F238E27FC236}">
                  <a16:creationId xmlns:a16="http://schemas.microsoft.com/office/drawing/2014/main" id="{4A58CF04-9248-18EA-E24D-0F31D9F895C9}"/>
                </a:ext>
              </a:extLst>
            </p:cNvPr>
            <p:cNvSpPr/>
            <p:nvPr/>
          </p:nvSpPr>
          <p:spPr>
            <a:xfrm>
              <a:off x="3715770" y="2182023"/>
              <a:ext cx="2398932" cy="1017604"/>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580" tIns="34290" rIns="68580" bIns="34290" anchor="t"/>
            <a:lstStyle/>
            <a:p>
              <a:r>
                <a:rPr lang="en-GB" sz="1050" kern="1200" dirty="0"/>
                <a:t>To provide overview of symptoms, demographics and service outcomes</a:t>
              </a:r>
              <a:r>
                <a:rPr lang="en-GB" sz="1050" dirty="0"/>
                <a:t>.</a:t>
              </a:r>
              <a:endParaRPr lang="en-GB" sz="1050" kern="1200" dirty="0">
                <a:ea typeface="Calibri"/>
                <a:cs typeface="Calibri"/>
              </a:endParaRPr>
            </a:p>
            <a:p>
              <a:endParaRPr lang="en-US" sz="1050"/>
            </a:p>
          </p:txBody>
        </p:sp>
        <p:sp>
          <p:nvSpPr>
            <p:cNvPr id="7" name="Rounded Rectangle 57">
              <a:extLst>
                <a:ext uri="{FF2B5EF4-FFF2-40B4-BE49-F238E27FC236}">
                  <a16:creationId xmlns:a16="http://schemas.microsoft.com/office/drawing/2014/main" id="{96D28442-CED7-FA3D-D1E7-DB7371A79A47}"/>
                </a:ext>
              </a:extLst>
            </p:cNvPr>
            <p:cNvSpPr/>
            <p:nvPr/>
          </p:nvSpPr>
          <p:spPr>
            <a:xfrm>
              <a:off x="7056347" y="2182022"/>
              <a:ext cx="2352874" cy="84548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GB" sz="1050" kern="1200"/>
                <a:t>Assist with engagement to local LMHA </a:t>
              </a:r>
            </a:p>
            <a:p>
              <a:endParaRPr lang="en-US" sz="1050"/>
            </a:p>
          </p:txBody>
        </p:sp>
        <p:sp>
          <p:nvSpPr>
            <p:cNvPr id="9" name="Rounded Rectangle 60">
              <a:extLst>
                <a:ext uri="{FF2B5EF4-FFF2-40B4-BE49-F238E27FC236}">
                  <a16:creationId xmlns:a16="http://schemas.microsoft.com/office/drawing/2014/main" id="{A3D0D222-0CE8-C7C5-5F77-0806054CD787}"/>
                </a:ext>
              </a:extLst>
            </p:cNvPr>
            <p:cNvSpPr/>
            <p:nvPr/>
          </p:nvSpPr>
          <p:spPr>
            <a:xfrm>
              <a:off x="7056347" y="3260150"/>
              <a:ext cx="2352873" cy="683567"/>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GB" sz="1050" kern="1200"/>
                <a:t>EDAC + LMHA point of meeting</a:t>
              </a:r>
            </a:p>
            <a:p>
              <a:endParaRPr lang="en-US" sz="1050"/>
            </a:p>
          </p:txBody>
        </p:sp>
        <p:sp>
          <p:nvSpPr>
            <p:cNvPr id="17" name="Rounded Rectangle 66">
              <a:extLst>
                <a:ext uri="{FF2B5EF4-FFF2-40B4-BE49-F238E27FC236}">
                  <a16:creationId xmlns:a16="http://schemas.microsoft.com/office/drawing/2014/main" id="{72634F33-E57A-D1E0-FA04-7A44C919D1D5}"/>
                </a:ext>
              </a:extLst>
            </p:cNvPr>
            <p:cNvSpPr/>
            <p:nvPr/>
          </p:nvSpPr>
          <p:spPr>
            <a:xfrm>
              <a:off x="10395042" y="2182041"/>
              <a:ext cx="2385498" cy="1733553"/>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580" tIns="34290" rIns="68580" bIns="34290" anchor="t"/>
            <a:lstStyle/>
            <a:p>
              <a:r>
                <a:rPr lang="en-GB" sz="1050" kern="1200"/>
                <a:t>3 </a:t>
              </a:r>
              <a:r>
                <a:rPr lang="en-GB" sz="1050"/>
                <a:t>months:</a:t>
              </a:r>
              <a:endParaRPr lang="en-GB" sz="1050" kern="1200"/>
            </a:p>
            <a:p>
              <a:endParaRPr lang="en-GB" sz="1050"/>
            </a:p>
            <a:p>
              <a:pPr marL="214313" indent="-214313">
                <a:buFont typeface="Arial" panose="020B0604020202020204" pitchFamily="34" charset="0"/>
                <a:buChar char="•"/>
              </a:pPr>
              <a:r>
                <a:rPr lang="en-GB" sz="1050"/>
                <a:t>D</a:t>
              </a:r>
              <a:r>
                <a:rPr lang="en-GB" sz="1050" kern="1200"/>
                <a:t>id they engage?</a:t>
              </a:r>
              <a:r>
                <a:rPr lang="en-GB" sz="1050"/>
                <a:t> </a:t>
              </a:r>
            </a:p>
            <a:p>
              <a:pPr marL="214313" indent="-214313">
                <a:buFont typeface="Arial" panose="020B0604020202020204" pitchFamily="34" charset="0"/>
                <a:buChar char="•"/>
              </a:pPr>
              <a:r>
                <a:rPr lang="en-GB" sz="1050" kern="1200"/>
                <a:t>Can we support this process further?</a:t>
              </a:r>
              <a:r>
                <a:rPr lang="en-GB" sz="1050"/>
                <a:t> </a:t>
              </a:r>
              <a:endParaRPr lang="en-GB" sz="1050" kern="1200">
                <a:cs typeface="Calibri"/>
              </a:endParaRPr>
            </a:p>
            <a:p>
              <a:endParaRPr lang="en-US" sz="1050"/>
            </a:p>
          </p:txBody>
        </p:sp>
        <p:sp>
          <p:nvSpPr>
            <p:cNvPr id="18" name="Rounded Rectangle 75">
              <a:extLst>
                <a:ext uri="{FF2B5EF4-FFF2-40B4-BE49-F238E27FC236}">
                  <a16:creationId xmlns:a16="http://schemas.microsoft.com/office/drawing/2014/main" id="{24CF1715-4502-09CF-1C7D-620A9FCDAE14}"/>
                </a:ext>
              </a:extLst>
            </p:cNvPr>
            <p:cNvSpPr/>
            <p:nvPr/>
          </p:nvSpPr>
          <p:spPr>
            <a:xfrm>
              <a:off x="3704098" y="3463726"/>
              <a:ext cx="2398933" cy="664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GB" sz="1050" kern="1200"/>
                <a:t>Signposting to their local LMHA</a:t>
              </a:r>
            </a:p>
            <a:p>
              <a:endParaRPr lang="en-US" sz="1050"/>
            </a:p>
          </p:txBody>
        </p:sp>
        <p:sp>
          <p:nvSpPr>
            <p:cNvPr id="19" name="Rounded Rectangle 78">
              <a:extLst>
                <a:ext uri="{FF2B5EF4-FFF2-40B4-BE49-F238E27FC236}">
                  <a16:creationId xmlns:a16="http://schemas.microsoft.com/office/drawing/2014/main" id="{3BB2B1D3-A5B3-58B5-1C0F-677A8EEA0D9D}"/>
                </a:ext>
              </a:extLst>
            </p:cNvPr>
            <p:cNvSpPr/>
            <p:nvPr/>
          </p:nvSpPr>
          <p:spPr>
            <a:xfrm>
              <a:off x="408602" y="2197081"/>
              <a:ext cx="2385497" cy="17185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GB" sz="1050" kern="1200"/>
                <a:t>Eligibility for our initiative: </a:t>
              </a:r>
            </a:p>
            <a:p>
              <a:pPr marL="214313" indent="-214313">
                <a:buFont typeface="Arial" panose="020B0604020202020204" pitchFamily="34" charset="0"/>
                <a:buChar char="•"/>
              </a:pPr>
              <a:r>
                <a:rPr lang="en-GB" sz="1050" kern="1200"/>
                <a:t>FEP (3yrs) </a:t>
              </a:r>
            </a:p>
            <a:p>
              <a:pPr marL="214313" indent="-214313">
                <a:buFont typeface="Arial" panose="020B0604020202020204" pitchFamily="34" charset="0"/>
                <a:buChar char="•"/>
              </a:pPr>
              <a:r>
                <a:rPr lang="en-GB" sz="1050"/>
                <a:t>N</a:t>
              </a:r>
              <a:r>
                <a:rPr lang="en-GB" sz="1050" kern="1200"/>
                <a:t>ot in services </a:t>
              </a:r>
            </a:p>
            <a:p>
              <a:pPr marL="214313" indent="-214313">
                <a:buFont typeface="Arial" panose="020B0604020202020204" pitchFamily="34" charset="0"/>
                <a:buChar char="•"/>
              </a:pPr>
              <a:r>
                <a:rPr lang="en-GB" sz="1050" kern="1200"/>
                <a:t>16-35yrs</a:t>
              </a:r>
            </a:p>
            <a:p>
              <a:pPr marL="214313" indent="-214313">
                <a:buFont typeface="Arial" panose="020B0604020202020204" pitchFamily="34" charset="0"/>
                <a:buChar char="•"/>
              </a:pPr>
              <a:r>
                <a:rPr lang="en-GB" sz="1050"/>
                <a:t>C</a:t>
              </a:r>
              <a:r>
                <a:rPr lang="en-GB" sz="1050" kern="1200"/>
                <a:t>onsent</a:t>
              </a:r>
            </a:p>
            <a:p>
              <a:endParaRPr lang="en-US" sz="1050"/>
            </a:p>
          </p:txBody>
        </p:sp>
        <p:sp>
          <p:nvSpPr>
            <p:cNvPr id="20" name="Rounded Rectangle 81">
              <a:extLst>
                <a:ext uri="{FF2B5EF4-FFF2-40B4-BE49-F238E27FC236}">
                  <a16:creationId xmlns:a16="http://schemas.microsoft.com/office/drawing/2014/main" id="{FBD8D5A9-6B27-2179-74FF-CABD0A1AEEE0}"/>
                </a:ext>
              </a:extLst>
            </p:cNvPr>
            <p:cNvSpPr/>
            <p:nvPr/>
          </p:nvSpPr>
          <p:spPr>
            <a:xfrm>
              <a:off x="408602" y="4132739"/>
              <a:ext cx="2398934" cy="106496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GB" sz="1050"/>
                <a:t>Ineligible individuals will be signposted to the appropriate service</a:t>
              </a:r>
              <a:endParaRPr lang="en-GB" sz="1050" kern="1200"/>
            </a:p>
            <a:p>
              <a:endParaRPr lang="en-US" sz="1050"/>
            </a:p>
          </p:txBody>
        </p:sp>
        <p:sp>
          <p:nvSpPr>
            <p:cNvPr id="21" name="Rounded Rectangle 87">
              <a:extLst>
                <a:ext uri="{FF2B5EF4-FFF2-40B4-BE49-F238E27FC236}">
                  <a16:creationId xmlns:a16="http://schemas.microsoft.com/office/drawing/2014/main" id="{3D95E6C6-F0A6-235D-1361-31A25076D053}"/>
                </a:ext>
              </a:extLst>
            </p:cNvPr>
            <p:cNvSpPr/>
            <p:nvPr/>
          </p:nvSpPr>
          <p:spPr>
            <a:xfrm>
              <a:off x="3704098" y="4344574"/>
              <a:ext cx="2398932" cy="664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GB" sz="1050" kern="1200"/>
                <a:t>Full assessment made available to LMHA</a:t>
              </a:r>
            </a:p>
            <a:p>
              <a:endParaRPr lang="en-US" sz="1050"/>
            </a:p>
          </p:txBody>
        </p:sp>
      </p:grpSp>
      <p:pic>
        <p:nvPicPr>
          <p:cNvPr id="24" name="Graphic 23" descr="Speaker Phone">
            <a:extLst>
              <a:ext uri="{FF2B5EF4-FFF2-40B4-BE49-F238E27FC236}">
                <a16:creationId xmlns:a16="http://schemas.microsoft.com/office/drawing/2014/main" id="{A4D02544-D37D-1E91-A85B-058B26083C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4374" y="176732"/>
            <a:ext cx="685800" cy="685800"/>
          </a:xfrm>
          <a:prstGeom prst="rect">
            <a:avLst/>
          </a:prstGeom>
        </p:spPr>
      </p:pic>
      <p:sp>
        <p:nvSpPr>
          <p:cNvPr id="25" name="TextBox 24">
            <a:extLst>
              <a:ext uri="{FF2B5EF4-FFF2-40B4-BE49-F238E27FC236}">
                <a16:creationId xmlns:a16="http://schemas.microsoft.com/office/drawing/2014/main" id="{8568EDF8-D3EA-4711-7CDA-6F640C388F91}"/>
              </a:ext>
            </a:extLst>
          </p:cNvPr>
          <p:cNvSpPr txBox="1"/>
          <p:nvPr/>
        </p:nvSpPr>
        <p:spPr>
          <a:xfrm>
            <a:off x="1416128" y="238906"/>
            <a:ext cx="3896541" cy="669414"/>
          </a:xfrm>
          <a:prstGeom prst="rect">
            <a:avLst/>
          </a:prstGeom>
          <a:noFill/>
        </p:spPr>
        <p:txBody>
          <a:bodyPr wrap="square" lIns="68580" tIns="34290" rIns="68580" bIns="34290" rtlCol="0" anchor="t">
            <a:spAutoFit/>
          </a:bodyPr>
          <a:lstStyle/>
          <a:p>
            <a:r>
              <a:rPr lang="en-US" sz="2400" b="1" dirty="0">
                <a:solidFill>
                  <a:schemeClr val="bg1"/>
                </a:solidFill>
                <a:ea typeface="+mn-lt"/>
                <a:cs typeface="+mn-lt"/>
              </a:rPr>
              <a:t>EDAC Referral Line</a:t>
            </a:r>
          </a:p>
          <a:p>
            <a:r>
              <a:rPr lang="en-US" sz="1500" b="1" dirty="0">
                <a:solidFill>
                  <a:schemeClr val="bg1"/>
                </a:solidFill>
                <a:ea typeface="+mn-lt"/>
                <a:cs typeface="+mn-lt"/>
              </a:rPr>
              <a:t>            (203) 589-0388</a:t>
            </a:r>
            <a:r>
              <a:rPr lang="en-US" sz="1500" b="1" i="1" dirty="0"/>
              <a:t> </a:t>
            </a:r>
            <a:endParaRPr lang="en-US" sz="1500" b="1" dirty="0">
              <a:cs typeface="Calibri" panose="020F0502020204030204"/>
            </a:endParaRPr>
          </a:p>
        </p:txBody>
      </p:sp>
    </p:spTree>
    <p:extLst>
      <p:ext uri="{BB962C8B-B14F-4D97-AF65-F5344CB8AC3E}">
        <p14:creationId xmlns:p14="http://schemas.microsoft.com/office/powerpoint/2010/main" val="2512652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2CB53F-A6DF-49B5-3BD4-A29006D90714}"/>
              </a:ext>
            </a:extLst>
          </p:cNvPr>
          <p:cNvSpPr/>
          <p:nvPr/>
        </p:nvSpPr>
        <p:spPr>
          <a:xfrm>
            <a:off x="0" y="47844"/>
            <a:ext cx="9144000" cy="994145"/>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What are we offering to LMHAs </a:t>
            </a:r>
          </a:p>
        </p:txBody>
      </p:sp>
      <p:pic>
        <p:nvPicPr>
          <p:cNvPr id="8" name="Content Placeholder 4" descr="Logo&#10;&#10;Description automatically generated">
            <a:extLst>
              <a:ext uri="{FF2B5EF4-FFF2-40B4-BE49-F238E27FC236}">
                <a16:creationId xmlns:a16="http://schemas.microsoft.com/office/drawing/2014/main" id="{C6B94E28-85E0-F569-3F13-722216B72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254845" y="218807"/>
            <a:ext cx="1727498" cy="652218"/>
          </a:xfrm>
          <a:prstGeom prst="rect">
            <a:avLst/>
          </a:prstGeom>
          <a:noFill/>
          <a:ln w="9525">
            <a:noFill/>
            <a:miter lim="800000"/>
            <a:headEnd/>
            <a:tailEnd/>
          </a:ln>
        </p:spPr>
      </p:pic>
      <p:graphicFrame>
        <p:nvGraphicFramePr>
          <p:cNvPr id="2" name="Diagram 1">
            <a:extLst>
              <a:ext uri="{FF2B5EF4-FFF2-40B4-BE49-F238E27FC236}">
                <a16:creationId xmlns:a16="http://schemas.microsoft.com/office/drawing/2014/main" id="{E7253401-7AC4-BDDC-873F-FEBE1CB2E552}"/>
              </a:ext>
            </a:extLst>
          </p:cNvPr>
          <p:cNvGraphicFramePr/>
          <p:nvPr>
            <p:extLst>
              <p:ext uri="{D42A27DB-BD31-4B8C-83A1-F6EECF244321}">
                <p14:modId xmlns:p14="http://schemas.microsoft.com/office/powerpoint/2010/main" val="2516016832"/>
              </p:ext>
            </p:extLst>
          </p:nvPr>
        </p:nvGraphicFramePr>
        <p:xfrm>
          <a:off x="356840" y="1212951"/>
          <a:ext cx="8530682" cy="5426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Checkmark">
            <a:extLst>
              <a:ext uri="{FF2B5EF4-FFF2-40B4-BE49-F238E27FC236}">
                <a16:creationId xmlns:a16="http://schemas.microsoft.com/office/drawing/2014/main" id="{B10C9096-5471-9450-65E2-81B5714C74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64430" y="2072640"/>
            <a:ext cx="514350" cy="514350"/>
          </a:xfrm>
          <a:prstGeom prst="rect">
            <a:avLst/>
          </a:prstGeom>
        </p:spPr>
      </p:pic>
    </p:spTree>
    <p:extLst>
      <p:ext uri="{BB962C8B-B14F-4D97-AF65-F5344CB8AC3E}">
        <p14:creationId xmlns:p14="http://schemas.microsoft.com/office/powerpoint/2010/main" val="1893585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2D2BF-8DCB-F40C-E161-994DD92BD728}"/>
              </a:ext>
            </a:extLst>
          </p:cNvPr>
          <p:cNvSpPr>
            <a:spLocks noGrp="1"/>
          </p:cNvSpPr>
          <p:nvPr>
            <p:ph idx="1"/>
          </p:nvPr>
        </p:nvSpPr>
        <p:spPr>
          <a:xfrm>
            <a:off x="458931" y="1479674"/>
            <a:ext cx="5513848" cy="2671210"/>
          </a:xfrm>
        </p:spPr>
        <p:txBody>
          <a:bodyPr vert="horz" lIns="68580" tIns="34290" rIns="68580" bIns="34290" rtlCol="0" anchor="t">
            <a:normAutofit/>
          </a:bodyPr>
          <a:lstStyle/>
          <a:p>
            <a:pPr>
              <a:lnSpc>
                <a:spcPct val="150000"/>
              </a:lnSpc>
            </a:pPr>
            <a:r>
              <a:rPr lang="en-US" sz="1500" dirty="0">
                <a:latin typeface="Calibri"/>
                <a:cs typeface="Arial"/>
              </a:rPr>
              <a:t> Zoom/ in-person </a:t>
            </a:r>
          </a:p>
          <a:p>
            <a:pPr>
              <a:lnSpc>
                <a:spcPct val="150000"/>
              </a:lnSpc>
            </a:pPr>
            <a:r>
              <a:rPr lang="en-US" sz="1500" dirty="0"/>
              <a:t>~ 90 minutes</a:t>
            </a:r>
            <a:r>
              <a:rPr lang="en-US" sz="1500" dirty="0">
                <a:cs typeface="Calibri"/>
              </a:rPr>
              <a:t> (single or multiple sittings)</a:t>
            </a:r>
          </a:p>
          <a:p>
            <a:pPr>
              <a:lnSpc>
                <a:spcPct val="150000"/>
              </a:lnSpc>
            </a:pPr>
            <a:r>
              <a:rPr lang="en-US" sz="1500" dirty="0"/>
              <a:t>Patient +/- caregiver (collateral information) </a:t>
            </a:r>
          </a:p>
          <a:p>
            <a:pPr>
              <a:lnSpc>
                <a:spcPct val="150000"/>
              </a:lnSpc>
            </a:pPr>
            <a:r>
              <a:rPr lang="en-US" sz="1500" dirty="0">
                <a:solidFill>
                  <a:srgbClr val="333333"/>
                </a:solidFill>
              </a:rPr>
              <a:t>Follow up at 3 </a:t>
            </a:r>
            <a:r>
              <a:rPr lang="en-US" sz="1500" dirty="0" err="1">
                <a:solidFill>
                  <a:srgbClr val="333333"/>
                </a:solidFill>
              </a:rPr>
              <a:t>mo</a:t>
            </a:r>
            <a:r>
              <a:rPr lang="en-US" sz="1500" dirty="0">
                <a:solidFill>
                  <a:srgbClr val="333333"/>
                </a:solidFill>
              </a:rPr>
              <a:t> if engaged with care, assist as necessary</a:t>
            </a:r>
            <a:endParaRPr lang="en-US" sz="1500" dirty="0">
              <a:solidFill>
                <a:srgbClr val="333333"/>
              </a:solidFill>
              <a:cs typeface="Calibri"/>
            </a:endParaRPr>
          </a:p>
          <a:p>
            <a:pPr marL="0" indent="0">
              <a:lnSpc>
                <a:spcPct val="150000"/>
              </a:lnSpc>
              <a:buNone/>
            </a:pPr>
            <a:endParaRPr lang="en-US" sz="1500" dirty="0"/>
          </a:p>
          <a:p>
            <a:pPr>
              <a:lnSpc>
                <a:spcPct val="150000"/>
              </a:lnSpc>
            </a:pPr>
            <a:endParaRPr lang="en-US" sz="1500" dirty="0"/>
          </a:p>
          <a:p>
            <a:pPr marL="0" indent="0">
              <a:lnSpc>
                <a:spcPct val="150000"/>
              </a:lnSpc>
              <a:buNone/>
            </a:pPr>
            <a:endParaRPr lang="en-US" sz="1500" dirty="0"/>
          </a:p>
        </p:txBody>
      </p:sp>
      <p:sp>
        <p:nvSpPr>
          <p:cNvPr id="4" name="Rectangle 3">
            <a:extLst>
              <a:ext uri="{FF2B5EF4-FFF2-40B4-BE49-F238E27FC236}">
                <a16:creationId xmlns:a16="http://schemas.microsoft.com/office/drawing/2014/main" id="{582CB53F-A6DF-49B5-3BD4-A29006D90714}"/>
              </a:ext>
            </a:extLst>
          </p:cNvPr>
          <p:cNvSpPr/>
          <p:nvPr/>
        </p:nvSpPr>
        <p:spPr>
          <a:xfrm>
            <a:off x="0" y="0"/>
            <a:ext cx="9144000" cy="994145"/>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r>
              <a:rPr lang="en-US" sz="2100" b="1" dirty="0"/>
              <a:t>             EDAC Baseline Assessment </a:t>
            </a:r>
          </a:p>
        </p:txBody>
      </p:sp>
      <p:pic>
        <p:nvPicPr>
          <p:cNvPr id="7" name="Picture 6" descr="A group of people sitting at a table&#10;&#10;Description automatically generated">
            <a:extLst>
              <a:ext uri="{FF2B5EF4-FFF2-40B4-BE49-F238E27FC236}">
                <a16:creationId xmlns:a16="http://schemas.microsoft.com/office/drawing/2014/main" id="{596FCEA1-A82E-69FA-045D-4415AEF2F88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00747" y="1479674"/>
            <a:ext cx="2862870" cy="2109065"/>
          </a:xfrm>
          <a:prstGeom prst="rect">
            <a:avLst/>
          </a:prstGeom>
        </p:spPr>
      </p:pic>
      <p:pic>
        <p:nvPicPr>
          <p:cNvPr id="8" name="Content Placeholder 4" descr="Logo&#10;&#10;Description automatically generated">
            <a:extLst>
              <a:ext uri="{FF2B5EF4-FFF2-40B4-BE49-F238E27FC236}">
                <a16:creationId xmlns:a16="http://schemas.microsoft.com/office/drawing/2014/main" id="{C6B94E28-85E0-F569-3F13-722216B726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132182" y="170963"/>
            <a:ext cx="1727498" cy="652218"/>
          </a:xfrm>
          <a:prstGeom prst="rect">
            <a:avLst/>
          </a:prstGeom>
          <a:noFill/>
          <a:ln w="9525">
            <a:noFill/>
            <a:miter lim="800000"/>
            <a:headEnd/>
            <a:tailEnd/>
          </a:ln>
        </p:spPr>
      </p:pic>
    </p:spTree>
    <p:extLst>
      <p:ext uri="{BB962C8B-B14F-4D97-AF65-F5344CB8AC3E}">
        <p14:creationId xmlns:p14="http://schemas.microsoft.com/office/powerpoint/2010/main" val="3017368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2CB53F-A6DF-49B5-3BD4-A29006D90714}"/>
              </a:ext>
            </a:extLst>
          </p:cNvPr>
          <p:cNvSpPr/>
          <p:nvPr/>
        </p:nvSpPr>
        <p:spPr>
          <a:xfrm>
            <a:off x="-12803" y="0"/>
            <a:ext cx="9144000" cy="994145"/>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t>       Scales included in the assessment</a:t>
            </a:r>
          </a:p>
        </p:txBody>
      </p:sp>
      <p:pic>
        <p:nvPicPr>
          <p:cNvPr id="8" name="Content Placeholder 4" descr="Logo&#10;&#10;Description automatically generated">
            <a:extLst>
              <a:ext uri="{FF2B5EF4-FFF2-40B4-BE49-F238E27FC236}">
                <a16:creationId xmlns:a16="http://schemas.microsoft.com/office/drawing/2014/main" id="{C6B94E28-85E0-F569-3F13-722216B72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232543" y="170963"/>
            <a:ext cx="1727498" cy="652218"/>
          </a:xfrm>
          <a:prstGeom prst="rect">
            <a:avLst/>
          </a:prstGeom>
          <a:noFill/>
          <a:ln w="9525">
            <a:noFill/>
            <a:miter lim="800000"/>
            <a:headEnd/>
            <a:tailEnd/>
          </a:ln>
        </p:spPr>
      </p:pic>
      <p:graphicFrame>
        <p:nvGraphicFramePr>
          <p:cNvPr id="2" name="Table 1">
            <a:extLst>
              <a:ext uri="{FF2B5EF4-FFF2-40B4-BE49-F238E27FC236}">
                <a16:creationId xmlns:a16="http://schemas.microsoft.com/office/drawing/2014/main" id="{38B56A75-8E51-DC25-BC0E-29377269BAF8}"/>
              </a:ext>
            </a:extLst>
          </p:cNvPr>
          <p:cNvGraphicFramePr>
            <a:graphicFrameLocks noGrp="1"/>
          </p:cNvGraphicFramePr>
          <p:nvPr>
            <p:extLst>
              <p:ext uri="{D42A27DB-BD31-4B8C-83A1-F6EECF244321}">
                <p14:modId xmlns:p14="http://schemas.microsoft.com/office/powerpoint/2010/main" val="2201696868"/>
              </p:ext>
            </p:extLst>
          </p:nvPr>
        </p:nvGraphicFramePr>
        <p:xfrm>
          <a:off x="524106" y="1282390"/>
          <a:ext cx="8251903" cy="4895388"/>
        </p:xfrm>
        <a:graphic>
          <a:graphicData uri="http://schemas.openxmlformats.org/drawingml/2006/table">
            <a:tbl>
              <a:tblPr firstRow="1" bandRow="1">
                <a:tableStyleId>{74C1A8A3-306A-4EB7-A6B1-4F7E0EB9C5D6}</a:tableStyleId>
              </a:tblPr>
              <a:tblGrid>
                <a:gridCol w="2416917">
                  <a:extLst>
                    <a:ext uri="{9D8B030D-6E8A-4147-A177-3AD203B41FA5}">
                      <a16:colId xmlns:a16="http://schemas.microsoft.com/office/drawing/2014/main" val="1135342487"/>
                    </a:ext>
                  </a:extLst>
                </a:gridCol>
                <a:gridCol w="3883249">
                  <a:extLst>
                    <a:ext uri="{9D8B030D-6E8A-4147-A177-3AD203B41FA5}">
                      <a16:colId xmlns:a16="http://schemas.microsoft.com/office/drawing/2014/main" val="3391269830"/>
                    </a:ext>
                  </a:extLst>
                </a:gridCol>
                <a:gridCol w="1951737">
                  <a:extLst>
                    <a:ext uri="{9D8B030D-6E8A-4147-A177-3AD203B41FA5}">
                      <a16:colId xmlns:a16="http://schemas.microsoft.com/office/drawing/2014/main" val="3824512909"/>
                    </a:ext>
                  </a:extLst>
                </a:gridCol>
              </a:tblGrid>
              <a:tr h="380081">
                <a:tc>
                  <a:txBody>
                    <a:bodyPr/>
                    <a:lstStyle/>
                    <a:p>
                      <a:pPr algn="ctr" fontAlgn="base"/>
                      <a:r>
                        <a:rPr lang="en-US" sz="1100" b="1" dirty="0">
                          <a:solidFill>
                            <a:srgbClr val="FFFFFF"/>
                          </a:solidFill>
                          <a:effectLst/>
                        </a:rPr>
                        <a:t>SCALE​</a:t>
                      </a:r>
                      <a:endParaRPr lang="en-US" sz="900" b="1" dirty="0">
                        <a:solidFill>
                          <a:srgbClr val="FFFFFF"/>
                        </a:solidFill>
                        <a:effectLst/>
                      </a:endParaRPr>
                    </a:p>
                  </a:txBody>
                  <a:tcPr marL="68580" marR="68580" marT="34290" marB="34290"/>
                </a:tc>
                <a:tc>
                  <a:txBody>
                    <a:bodyPr/>
                    <a:lstStyle/>
                    <a:p>
                      <a:pPr algn="ctr" fontAlgn="base"/>
                      <a:r>
                        <a:rPr lang="en-US" sz="1100" b="1">
                          <a:solidFill>
                            <a:srgbClr val="FFFFFF"/>
                          </a:solidFill>
                          <a:effectLst/>
                        </a:rPr>
                        <a:t>OBJECTIVE​</a:t>
                      </a:r>
                      <a:endParaRPr lang="en-US" sz="900" b="1">
                        <a:solidFill>
                          <a:srgbClr val="FFFFFF"/>
                        </a:solidFill>
                        <a:effectLst/>
                      </a:endParaRPr>
                    </a:p>
                  </a:txBody>
                  <a:tcPr marL="68580" marR="68580" marT="34290" marB="34290">
                    <a:solidFill>
                      <a:schemeClr val="accent1">
                        <a:lumMod val="75000"/>
                      </a:schemeClr>
                    </a:solidFill>
                  </a:tcPr>
                </a:tc>
                <a:tc>
                  <a:txBody>
                    <a:bodyPr/>
                    <a:lstStyle/>
                    <a:p>
                      <a:pPr algn="ctr" fontAlgn="base"/>
                      <a:r>
                        <a:rPr lang="en-US" sz="1100" b="1">
                          <a:solidFill>
                            <a:srgbClr val="FFFFFF"/>
                          </a:solidFill>
                          <a:effectLst/>
                        </a:rPr>
                        <a:t>COLLECTED FROM​</a:t>
                      </a:r>
                      <a:endParaRPr lang="en-US" sz="900" b="1">
                        <a:solidFill>
                          <a:srgbClr val="FFFFFF"/>
                        </a:solidFill>
                        <a:effectLst/>
                      </a:endParaRPr>
                    </a:p>
                  </a:txBody>
                  <a:tcPr marL="68580" marR="68580" marT="34290" marB="34290"/>
                </a:tc>
                <a:extLst>
                  <a:ext uri="{0D108BD9-81ED-4DB2-BD59-A6C34878D82A}">
                    <a16:rowId xmlns:a16="http://schemas.microsoft.com/office/drawing/2014/main" val="4057224691"/>
                  </a:ext>
                </a:extLst>
              </a:tr>
              <a:tr h="528967">
                <a:tc>
                  <a:txBody>
                    <a:bodyPr/>
                    <a:lstStyle/>
                    <a:p>
                      <a:pPr algn="l" fontAlgn="base"/>
                      <a:r>
                        <a:rPr lang="en-US" sz="1100" b="1">
                          <a:solidFill>
                            <a:srgbClr val="002060"/>
                          </a:solidFill>
                          <a:effectLst/>
                        </a:rPr>
                        <a:t>Demographics​</a:t>
                      </a:r>
                      <a:endParaRPr lang="en-US" sz="900" b="1">
                        <a:solidFill>
                          <a:srgbClr val="002060"/>
                        </a:solidFill>
                        <a:effectLst/>
                      </a:endParaRPr>
                    </a:p>
                  </a:txBody>
                  <a:tcPr marL="68580" marR="68580" marT="34290" marB="34290"/>
                </a:tc>
                <a:tc>
                  <a:txBody>
                    <a:bodyPr/>
                    <a:lstStyle/>
                    <a:p>
                      <a:pPr algn="ctr" fontAlgn="base"/>
                      <a:r>
                        <a:rPr lang="en-US" sz="1100">
                          <a:effectLst/>
                        </a:rPr>
                        <a:t>Race/Gender/Ethnicity/Immigration Status/Location/Age/Socio-economic status​</a:t>
                      </a:r>
                      <a:endParaRPr lang="en-US" sz="900">
                        <a:effectLst/>
                      </a:endParaRPr>
                    </a:p>
                  </a:txBody>
                  <a:tcPr marL="68580" marR="68580" marT="34290" marB="34290"/>
                </a:tc>
                <a:tc>
                  <a:txBody>
                    <a:bodyPr/>
                    <a:lstStyle/>
                    <a:p>
                      <a:pPr algn="ctr" fontAlgn="base"/>
                      <a:r>
                        <a:rPr lang="en-US" sz="1100">
                          <a:effectLst/>
                        </a:rPr>
                        <a:t>Patient/Family​</a:t>
                      </a:r>
                      <a:endParaRPr lang="en-US" sz="900">
                        <a:effectLst/>
                      </a:endParaRPr>
                    </a:p>
                  </a:txBody>
                  <a:tcPr marL="68580" marR="68580" marT="34290" marB="34290"/>
                </a:tc>
                <a:extLst>
                  <a:ext uri="{0D108BD9-81ED-4DB2-BD59-A6C34878D82A}">
                    <a16:rowId xmlns:a16="http://schemas.microsoft.com/office/drawing/2014/main" val="3017836206"/>
                  </a:ext>
                </a:extLst>
              </a:tr>
              <a:tr h="528967">
                <a:tc>
                  <a:txBody>
                    <a:bodyPr/>
                    <a:lstStyle/>
                    <a:p>
                      <a:pPr algn="l" fontAlgn="base"/>
                      <a:r>
                        <a:rPr lang="en-US" sz="1100" b="1">
                          <a:solidFill>
                            <a:srgbClr val="002060"/>
                          </a:solidFill>
                          <a:effectLst/>
                        </a:rPr>
                        <a:t>Treatment Status Form​</a:t>
                      </a:r>
                      <a:endParaRPr lang="en-US" sz="900" b="1">
                        <a:solidFill>
                          <a:srgbClr val="002060"/>
                        </a:solidFill>
                        <a:effectLst/>
                      </a:endParaRPr>
                    </a:p>
                  </a:txBody>
                  <a:tcPr marL="68580" marR="68580" marT="34290" marB="34290"/>
                </a:tc>
                <a:tc>
                  <a:txBody>
                    <a:bodyPr/>
                    <a:lstStyle/>
                    <a:p>
                      <a:pPr algn="ctr" fontAlgn="base"/>
                      <a:r>
                        <a:rPr lang="en-US" sz="1100">
                          <a:effectLst/>
                        </a:rPr>
                        <a:t>Inpatient (psychiatric or substance use), outpatient and legal issues​</a:t>
                      </a:r>
                      <a:endParaRPr lang="en-US" sz="900">
                        <a:effectLst/>
                      </a:endParaRPr>
                    </a:p>
                  </a:txBody>
                  <a:tcPr marL="68580" marR="68580" marT="34290" marB="34290"/>
                </a:tc>
                <a:tc>
                  <a:txBody>
                    <a:bodyPr/>
                    <a:lstStyle/>
                    <a:p>
                      <a:pPr algn="ctr" fontAlgn="base"/>
                      <a:r>
                        <a:rPr lang="en-US" sz="1100">
                          <a:effectLst/>
                        </a:rPr>
                        <a:t>Patient/Family​</a:t>
                      </a:r>
                      <a:endParaRPr lang="en-US" sz="900">
                        <a:effectLst/>
                      </a:endParaRPr>
                    </a:p>
                  </a:txBody>
                  <a:tcPr marL="68580" marR="68580" marT="34290" marB="34290"/>
                </a:tc>
                <a:extLst>
                  <a:ext uri="{0D108BD9-81ED-4DB2-BD59-A6C34878D82A}">
                    <a16:rowId xmlns:a16="http://schemas.microsoft.com/office/drawing/2014/main" val="1797396217"/>
                  </a:ext>
                </a:extLst>
              </a:tr>
              <a:tr h="692290">
                <a:tc>
                  <a:txBody>
                    <a:bodyPr/>
                    <a:lstStyle/>
                    <a:p>
                      <a:pPr algn="l" fontAlgn="base"/>
                      <a:r>
                        <a:rPr lang="en-US" sz="1100" b="1">
                          <a:solidFill>
                            <a:srgbClr val="002060"/>
                          </a:solidFill>
                          <a:effectLst/>
                        </a:rPr>
                        <a:t>Structured Interview for Prodromal Syndromes (mini-SIPS)​</a:t>
                      </a:r>
                      <a:endParaRPr lang="en-US" sz="900" b="1">
                        <a:solidFill>
                          <a:srgbClr val="002060"/>
                        </a:solidFill>
                        <a:effectLst/>
                      </a:endParaRPr>
                    </a:p>
                  </a:txBody>
                  <a:tcPr marL="68580" marR="68580" marT="34290" marB="34290"/>
                </a:tc>
                <a:tc>
                  <a:txBody>
                    <a:bodyPr/>
                    <a:lstStyle/>
                    <a:p>
                      <a:pPr algn="ctr" fontAlgn="base"/>
                      <a:r>
                        <a:rPr lang="en-US" sz="1100">
                          <a:effectLst/>
                        </a:rPr>
                        <a:t>To date the Onset of Psychosis and Clinical High-Risk state.​</a:t>
                      </a:r>
                      <a:endParaRPr lang="en-US" sz="900">
                        <a:effectLst/>
                      </a:endParaRPr>
                    </a:p>
                  </a:txBody>
                  <a:tcPr marL="68580" marR="68580" marT="34290" marB="34290"/>
                </a:tc>
                <a:tc>
                  <a:txBody>
                    <a:bodyPr/>
                    <a:lstStyle/>
                    <a:p>
                      <a:pPr algn="ctr" fontAlgn="base"/>
                      <a:r>
                        <a:rPr lang="en-US" sz="1100">
                          <a:effectLst/>
                        </a:rPr>
                        <a:t>Patient​</a:t>
                      </a:r>
                      <a:endParaRPr lang="en-US" sz="900">
                        <a:effectLst/>
                      </a:endParaRPr>
                    </a:p>
                  </a:txBody>
                  <a:tcPr marL="68580" marR="68580" marT="34290" marB="34290"/>
                </a:tc>
                <a:extLst>
                  <a:ext uri="{0D108BD9-81ED-4DB2-BD59-A6C34878D82A}">
                    <a16:rowId xmlns:a16="http://schemas.microsoft.com/office/drawing/2014/main" val="368967231"/>
                  </a:ext>
                </a:extLst>
              </a:tr>
              <a:tr h="692290">
                <a:tc>
                  <a:txBody>
                    <a:bodyPr/>
                    <a:lstStyle/>
                    <a:p>
                      <a:pPr algn="l" fontAlgn="base"/>
                      <a:r>
                        <a:rPr lang="en-US" sz="1100" b="1">
                          <a:solidFill>
                            <a:srgbClr val="002060"/>
                          </a:solidFill>
                          <a:effectLst/>
                        </a:rPr>
                        <a:t>Positive and Negative Syndrome Scale (PANSS)​</a:t>
                      </a:r>
                      <a:endParaRPr lang="en-US" sz="900" b="1">
                        <a:solidFill>
                          <a:srgbClr val="002060"/>
                        </a:solidFill>
                        <a:effectLst/>
                      </a:endParaRPr>
                    </a:p>
                  </a:txBody>
                  <a:tcPr marL="68580" marR="68580" marT="34290" marB="34290"/>
                </a:tc>
                <a:tc>
                  <a:txBody>
                    <a:bodyPr/>
                    <a:lstStyle/>
                    <a:p>
                      <a:pPr algn="ctr" fontAlgn="base"/>
                      <a:r>
                        <a:rPr lang="en-US" sz="1100">
                          <a:effectLst/>
                        </a:rPr>
                        <a:t>Symptom severity​</a:t>
                      </a:r>
                      <a:endParaRPr lang="en-US" sz="900">
                        <a:effectLst/>
                      </a:endParaRPr>
                    </a:p>
                  </a:txBody>
                  <a:tcPr marL="68580" marR="68580" marT="34290" marB="34290"/>
                </a:tc>
                <a:tc>
                  <a:txBody>
                    <a:bodyPr/>
                    <a:lstStyle/>
                    <a:p>
                      <a:pPr algn="ctr" fontAlgn="base"/>
                      <a:r>
                        <a:rPr lang="en-US" sz="1100">
                          <a:effectLst/>
                        </a:rPr>
                        <a:t>Patient​</a:t>
                      </a:r>
                      <a:endParaRPr lang="en-US" sz="900">
                        <a:effectLst/>
                      </a:endParaRPr>
                    </a:p>
                  </a:txBody>
                  <a:tcPr marL="68580" marR="68580" marT="34290" marB="34290"/>
                </a:tc>
                <a:extLst>
                  <a:ext uri="{0D108BD9-81ED-4DB2-BD59-A6C34878D82A}">
                    <a16:rowId xmlns:a16="http://schemas.microsoft.com/office/drawing/2014/main" val="3917425119"/>
                  </a:ext>
                </a:extLst>
              </a:tr>
              <a:tr h="528967">
                <a:tc>
                  <a:txBody>
                    <a:bodyPr/>
                    <a:lstStyle/>
                    <a:p>
                      <a:pPr algn="l" fontAlgn="base"/>
                      <a:r>
                        <a:rPr lang="en-US" sz="1100" b="1">
                          <a:solidFill>
                            <a:srgbClr val="002060"/>
                          </a:solidFill>
                          <a:effectLst/>
                        </a:rPr>
                        <a:t>Pathways to Care (PTC)​</a:t>
                      </a:r>
                      <a:endParaRPr lang="en-US" sz="900" b="1">
                        <a:solidFill>
                          <a:srgbClr val="002060"/>
                        </a:solidFill>
                        <a:effectLst/>
                      </a:endParaRPr>
                    </a:p>
                  </a:txBody>
                  <a:tcPr marL="68580" marR="68580" marT="34290" marB="34290"/>
                </a:tc>
                <a:tc>
                  <a:txBody>
                    <a:bodyPr/>
                    <a:lstStyle/>
                    <a:p>
                      <a:pPr algn="ctr" fontAlgn="base"/>
                      <a:r>
                        <a:rPr lang="en-US" sz="1100">
                          <a:effectLst/>
                        </a:rPr>
                        <a:t>Tracks all help-seeking efforts within pathway to care after CHR onset.​</a:t>
                      </a:r>
                      <a:endParaRPr lang="en-US" sz="900">
                        <a:effectLst/>
                      </a:endParaRPr>
                    </a:p>
                  </a:txBody>
                  <a:tcPr marL="68580" marR="68580" marT="34290" marB="34290"/>
                </a:tc>
                <a:tc>
                  <a:txBody>
                    <a:bodyPr/>
                    <a:lstStyle/>
                    <a:p>
                      <a:pPr algn="ctr" fontAlgn="base"/>
                      <a:r>
                        <a:rPr lang="en-US" sz="1100">
                          <a:effectLst/>
                        </a:rPr>
                        <a:t>Patient/Family​</a:t>
                      </a:r>
                      <a:endParaRPr lang="en-US" sz="900">
                        <a:effectLst/>
                      </a:endParaRPr>
                    </a:p>
                  </a:txBody>
                  <a:tcPr marL="68580" marR="68580" marT="34290" marB="34290"/>
                </a:tc>
                <a:extLst>
                  <a:ext uri="{0D108BD9-81ED-4DB2-BD59-A6C34878D82A}">
                    <a16:rowId xmlns:a16="http://schemas.microsoft.com/office/drawing/2014/main" val="1253969911"/>
                  </a:ext>
                </a:extLst>
              </a:tr>
              <a:tr h="308564">
                <a:tc>
                  <a:txBody>
                    <a:bodyPr/>
                    <a:lstStyle/>
                    <a:p>
                      <a:pPr algn="l" fontAlgn="base"/>
                      <a:r>
                        <a:rPr lang="en-US" sz="1100" b="1">
                          <a:solidFill>
                            <a:srgbClr val="002060"/>
                          </a:solidFill>
                          <a:effectLst/>
                        </a:rPr>
                        <a:t>GF Role/Social ​</a:t>
                      </a:r>
                      <a:endParaRPr lang="en-US" sz="900" b="1">
                        <a:solidFill>
                          <a:srgbClr val="002060"/>
                        </a:solidFill>
                        <a:effectLst/>
                      </a:endParaRPr>
                    </a:p>
                  </a:txBody>
                  <a:tcPr marL="68580" marR="68580" marT="34290" marB="34290"/>
                </a:tc>
                <a:tc>
                  <a:txBody>
                    <a:bodyPr/>
                    <a:lstStyle/>
                    <a:p>
                      <a:pPr algn="ctr" fontAlgn="base"/>
                      <a:r>
                        <a:rPr lang="en-US" sz="1100">
                          <a:effectLst/>
                        </a:rPr>
                        <a:t>Role and Social functioning​</a:t>
                      </a:r>
                      <a:endParaRPr lang="en-US" sz="900">
                        <a:effectLst/>
                      </a:endParaRPr>
                    </a:p>
                  </a:txBody>
                  <a:tcPr marL="68580" marR="68580" marT="34290" marB="34290"/>
                </a:tc>
                <a:tc>
                  <a:txBody>
                    <a:bodyPr/>
                    <a:lstStyle/>
                    <a:p>
                      <a:pPr algn="ctr" fontAlgn="base"/>
                      <a:r>
                        <a:rPr lang="en-US" sz="1100">
                          <a:effectLst/>
                        </a:rPr>
                        <a:t>Patient​</a:t>
                      </a:r>
                      <a:endParaRPr lang="en-US" sz="900">
                        <a:effectLst/>
                      </a:endParaRPr>
                    </a:p>
                  </a:txBody>
                  <a:tcPr marL="68580" marR="68580" marT="34290" marB="34290"/>
                </a:tc>
                <a:extLst>
                  <a:ext uri="{0D108BD9-81ED-4DB2-BD59-A6C34878D82A}">
                    <a16:rowId xmlns:a16="http://schemas.microsoft.com/office/drawing/2014/main" val="2548011717"/>
                  </a:ext>
                </a:extLst>
              </a:tr>
              <a:tr h="570121">
                <a:tc>
                  <a:txBody>
                    <a:bodyPr/>
                    <a:lstStyle/>
                    <a:p>
                      <a:pPr algn="l" fontAlgn="base"/>
                      <a:r>
                        <a:rPr lang="en-US" sz="1100" b="1">
                          <a:solidFill>
                            <a:srgbClr val="002060"/>
                          </a:solidFill>
                          <a:effectLst/>
                        </a:rPr>
                        <a:t>Global Assessment of Function (GAF)​</a:t>
                      </a:r>
                      <a:endParaRPr lang="en-US" sz="900" b="1">
                        <a:solidFill>
                          <a:srgbClr val="002060"/>
                        </a:solidFill>
                        <a:effectLst/>
                      </a:endParaRPr>
                    </a:p>
                  </a:txBody>
                  <a:tcPr marL="68580" marR="68580" marT="34290" marB="34290"/>
                </a:tc>
                <a:tc>
                  <a:txBody>
                    <a:bodyPr/>
                    <a:lstStyle/>
                    <a:p>
                      <a:pPr algn="ctr" fontAlgn="base"/>
                      <a:r>
                        <a:rPr lang="en-US" sz="1100">
                          <a:effectLst/>
                        </a:rPr>
                        <a:t>Current and 12-month prior assessment of social, role and psychological functioning ​</a:t>
                      </a:r>
                      <a:endParaRPr lang="en-US" sz="900">
                        <a:effectLst/>
                      </a:endParaRPr>
                    </a:p>
                  </a:txBody>
                  <a:tcPr marL="68580" marR="68580" marT="34290" marB="34290"/>
                </a:tc>
                <a:tc>
                  <a:txBody>
                    <a:bodyPr/>
                    <a:lstStyle/>
                    <a:p>
                      <a:pPr algn="ctr" fontAlgn="base"/>
                      <a:r>
                        <a:rPr lang="en-US" sz="1100">
                          <a:effectLst/>
                        </a:rPr>
                        <a:t>Patient​</a:t>
                      </a:r>
                      <a:endParaRPr lang="en-US" sz="900">
                        <a:effectLst/>
                      </a:endParaRPr>
                    </a:p>
                  </a:txBody>
                  <a:tcPr marL="68580" marR="68580" marT="34290" marB="34290"/>
                </a:tc>
                <a:extLst>
                  <a:ext uri="{0D108BD9-81ED-4DB2-BD59-A6C34878D82A}">
                    <a16:rowId xmlns:a16="http://schemas.microsoft.com/office/drawing/2014/main" val="3163555921"/>
                  </a:ext>
                </a:extLst>
              </a:tr>
              <a:tr h="665141">
                <a:tc>
                  <a:txBody>
                    <a:bodyPr/>
                    <a:lstStyle/>
                    <a:p>
                      <a:pPr algn="l" fontAlgn="base"/>
                      <a:r>
                        <a:rPr lang="en-US" sz="1100" b="1">
                          <a:solidFill>
                            <a:srgbClr val="002060"/>
                          </a:solidFill>
                          <a:effectLst/>
                        </a:rPr>
                        <a:t>Alcohol and Drug Use Scale (AUS/DUS) &amp; Cannabis Scale​</a:t>
                      </a:r>
                      <a:endParaRPr lang="en-US" sz="900" b="1">
                        <a:solidFill>
                          <a:srgbClr val="002060"/>
                        </a:solidFill>
                        <a:effectLst/>
                      </a:endParaRPr>
                    </a:p>
                  </a:txBody>
                  <a:tcPr marL="68580" marR="68580" marT="34290" marB="34290"/>
                </a:tc>
                <a:tc>
                  <a:txBody>
                    <a:bodyPr/>
                    <a:lstStyle/>
                    <a:p>
                      <a:pPr algn="ctr" fontAlgn="base"/>
                      <a:r>
                        <a:rPr lang="en-US" sz="1100">
                          <a:effectLst/>
                        </a:rPr>
                        <a:t>Substances and mode of use​</a:t>
                      </a:r>
                      <a:endParaRPr lang="en-US" sz="900">
                        <a:effectLst/>
                      </a:endParaRPr>
                    </a:p>
                  </a:txBody>
                  <a:tcPr marL="68580" marR="68580" marT="34290" marB="34290"/>
                </a:tc>
                <a:tc>
                  <a:txBody>
                    <a:bodyPr/>
                    <a:lstStyle/>
                    <a:p>
                      <a:pPr algn="ctr" fontAlgn="base"/>
                      <a:r>
                        <a:rPr lang="en-US" sz="1100" dirty="0">
                          <a:effectLst/>
                        </a:rPr>
                        <a:t>Patient ​</a:t>
                      </a:r>
                      <a:endParaRPr lang="en-US" sz="900" dirty="0">
                        <a:effectLst/>
                      </a:endParaRPr>
                    </a:p>
                  </a:txBody>
                  <a:tcPr marL="68580" marR="68580" marT="34290" marB="34290"/>
                </a:tc>
                <a:extLst>
                  <a:ext uri="{0D108BD9-81ED-4DB2-BD59-A6C34878D82A}">
                    <a16:rowId xmlns:a16="http://schemas.microsoft.com/office/drawing/2014/main" val="1618802768"/>
                  </a:ext>
                </a:extLst>
              </a:tr>
            </a:tbl>
          </a:graphicData>
        </a:graphic>
      </p:graphicFrame>
    </p:spTree>
    <p:extLst>
      <p:ext uri="{BB962C8B-B14F-4D97-AF65-F5344CB8AC3E}">
        <p14:creationId xmlns:p14="http://schemas.microsoft.com/office/powerpoint/2010/main" val="2602487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789 Thank You Presentation Stock Photos - Free &amp; Royalty-Free Stock Photos  from Dreamstime">
            <a:extLst>
              <a:ext uri="{FF2B5EF4-FFF2-40B4-BE49-F238E27FC236}">
                <a16:creationId xmlns:a16="http://schemas.microsoft.com/office/drawing/2014/main" id="{A7D57F54-D462-A721-49CF-85923B294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 y="1132760"/>
            <a:ext cx="7607301" cy="427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641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CC0454-3F24-AC80-1488-0C5574483688}"/>
              </a:ext>
            </a:extLst>
          </p:cNvPr>
          <p:cNvSpPr/>
          <p:nvPr/>
        </p:nvSpPr>
        <p:spPr>
          <a:xfrm>
            <a:off x="0" y="-106325"/>
            <a:ext cx="9144000" cy="1325526"/>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4" descr="Logo&#10;&#10;Description automatically generated">
            <a:extLst>
              <a:ext uri="{FF2B5EF4-FFF2-40B4-BE49-F238E27FC236}">
                <a16:creationId xmlns:a16="http://schemas.microsoft.com/office/drawing/2014/main" id="{369DB179-E36C-9581-52F0-65AD9500E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262437" y="221315"/>
            <a:ext cx="1633913" cy="616885"/>
          </a:xfrm>
          <a:prstGeom prst="rect">
            <a:avLst/>
          </a:prstGeom>
          <a:noFill/>
          <a:ln w="9525">
            <a:noFill/>
            <a:miter lim="800000"/>
            <a:headEnd/>
            <a:tailEnd/>
          </a:ln>
        </p:spPr>
      </p:pic>
      <p:sp>
        <p:nvSpPr>
          <p:cNvPr id="531" name="Schizophrenia(s): ‘chronic diseases of the young’"/>
          <p:cNvSpPr txBox="1">
            <a:spLocks noGrp="1"/>
          </p:cNvSpPr>
          <p:nvPr>
            <p:ph type="body" sz="quarter" idx="1"/>
          </p:nvPr>
        </p:nvSpPr>
        <p:spPr>
          <a:xfrm>
            <a:off x="426590" y="308688"/>
            <a:ext cx="6725772" cy="1059024"/>
          </a:xfrm>
          <a:prstGeom prst="rect">
            <a:avLst/>
          </a:prstGeom>
        </p:spPr>
        <p:txBody>
          <a:bodyPr/>
          <a:lstStyle/>
          <a:p>
            <a:pPr algn="l">
              <a:defRPr sz="2700">
                <a:latin typeface="Georgia"/>
                <a:ea typeface="Georgia"/>
                <a:cs typeface="Georgia"/>
                <a:sym typeface="Georgia"/>
              </a:defRPr>
            </a:pPr>
            <a:r>
              <a:rPr sz="2000" b="1" dirty="0">
                <a:solidFill>
                  <a:schemeClr val="bg1"/>
                </a:solidFill>
              </a:rPr>
              <a:t>Schizophrenia(s): ‘</a:t>
            </a:r>
            <a:r>
              <a:rPr sz="2000" b="1" i="1" dirty="0">
                <a:solidFill>
                  <a:schemeClr val="bg1"/>
                </a:solidFill>
              </a:rPr>
              <a:t>chronic diseases of the young’</a:t>
            </a:r>
          </a:p>
        </p:txBody>
      </p:sp>
      <p:sp>
        <p:nvSpPr>
          <p:cNvPr id="532" name="Less than 1/3 ‘recover’ over 5 years in usual care systems (Menezes, Psychol Medicine ’06)…"/>
          <p:cNvSpPr txBox="1"/>
          <p:nvPr/>
        </p:nvSpPr>
        <p:spPr>
          <a:xfrm>
            <a:off x="426590" y="2058284"/>
            <a:ext cx="8033920" cy="29905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742768" marR="40639" lvl="2" indent="-244928">
              <a:spcBef>
                <a:spcPts val="700"/>
              </a:spcBef>
              <a:buClr>
                <a:srgbClr val="000000"/>
              </a:buClr>
              <a:buSzPct val="100000"/>
              <a:buFont typeface="Arial"/>
              <a:buChar char="–"/>
              <a:defRPr sz="2800">
                <a:uFill>
                  <a:solidFill>
                    <a:srgbClr val="000000"/>
                  </a:solidFill>
                </a:uFill>
                <a:latin typeface="+mn-lt"/>
                <a:ea typeface="+mn-ea"/>
                <a:cs typeface="+mn-cs"/>
                <a:sym typeface="Calibri"/>
              </a:defRPr>
            </a:pPr>
            <a:r>
              <a:rPr sz="2400" dirty="0">
                <a:latin typeface="Georgia"/>
                <a:ea typeface="Georgia"/>
                <a:cs typeface="Georgia"/>
                <a:sym typeface="Georgia"/>
              </a:rPr>
              <a:t>Less than 1/3 ‘recover’ over 5 years in usual care systems</a:t>
            </a:r>
            <a:r>
              <a:rPr sz="3200" dirty="0">
                <a:latin typeface="Georgia"/>
                <a:ea typeface="Georgia"/>
                <a:cs typeface="Georgia"/>
                <a:sym typeface="Georgia"/>
              </a:rPr>
              <a:t> </a:t>
            </a:r>
            <a:r>
              <a:rPr sz="1800" dirty="0">
                <a:solidFill>
                  <a:srgbClr val="275D90"/>
                </a:solidFill>
                <a:uFill>
                  <a:solidFill>
                    <a:srgbClr val="275D90"/>
                  </a:solidFill>
                </a:uFill>
                <a:latin typeface="Georgia"/>
                <a:ea typeface="Georgia"/>
                <a:cs typeface="Georgia"/>
                <a:sym typeface="Georgia"/>
              </a:rPr>
              <a:t>(Menezes, Psychol Medicine ’06)</a:t>
            </a:r>
          </a:p>
          <a:p>
            <a:pPr marL="742768" marR="40639" lvl="2" indent="-244928">
              <a:spcBef>
                <a:spcPts val="700"/>
              </a:spcBef>
              <a:buClr>
                <a:srgbClr val="000000"/>
              </a:buClr>
              <a:buSzPct val="100000"/>
              <a:buFont typeface="Arial"/>
              <a:buChar char="–"/>
              <a:defRPr sz="2800">
                <a:uFill>
                  <a:solidFill>
                    <a:srgbClr val="000000"/>
                  </a:solidFill>
                </a:uFill>
                <a:latin typeface="+mn-lt"/>
                <a:ea typeface="+mn-ea"/>
                <a:cs typeface="+mn-cs"/>
                <a:sym typeface="Calibri"/>
              </a:defRPr>
            </a:pPr>
            <a:r>
              <a:rPr sz="2400" dirty="0">
                <a:latin typeface="Georgia"/>
                <a:ea typeface="Georgia"/>
                <a:cs typeface="Georgia"/>
                <a:sym typeface="Georgia"/>
              </a:rPr>
              <a:t>Costs: ~$156 billion. Direct</a:t>
            </a:r>
            <a:r>
              <a:rPr sz="2400" dirty="0">
                <a:solidFill>
                  <a:schemeClr val="accent1"/>
                </a:solidFill>
                <a:latin typeface="Georgia"/>
                <a:ea typeface="Georgia"/>
                <a:cs typeface="Georgia"/>
                <a:sym typeface="Georgia"/>
              </a:rPr>
              <a:t>*</a:t>
            </a:r>
            <a:r>
              <a:rPr sz="2400" dirty="0">
                <a:latin typeface="Georgia"/>
                <a:ea typeface="Georgia"/>
                <a:cs typeface="Georgia"/>
                <a:sym typeface="Georgia"/>
              </a:rPr>
              <a:t> (24%); indirect (76%) </a:t>
            </a:r>
            <a:r>
              <a:rPr sz="2400" dirty="0">
                <a:solidFill>
                  <a:schemeClr val="accent1"/>
                </a:solidFill>
                <a:latin typeface="Georgia"/>
                <a:ea typeface="Georgia"/>
                <a:cs typeface="Georgia"/>
                <a:sym typeface="Georgia"/>
              </a:rPr>
              <a:t>**</a:t>
            </a:r>
            <a:r>
              <a:rPr sz="3200" dirty="0">
                <a:latin typeface="Georgia"/>
                <a:ea typeface="Georgia"/>
                <a:cs typeface="Georgia"/>
                <a:sym typeface="Georgia"/>
              </a:rPr>
              <a:t> </a:t>
            </a:r>
            <a:r>
              <a:rPr sz="1800" dirty="0">
                <a:solidFill>
                  <a:srgbClr val="275D90"/>
                </a:solidFill>
                <a:uFill>
                  <a:solidFill>
                    <a:srgbClr val="275D90"/>
                  </a:solidFill>
                </a:uFill>
                <a:latin typeface="Georgia"/>
                <a:ea typeface="Georgia"/>
                <a:cs typeface="Georgia"/>
                <a:sym typeface="Georgia"/>
              </a:rPr>
              <a:t>(Cloutier, J Clin Psychiatry ’16)</a:t>
            </a:r>
          </a:p>
          <a:p>
            <a:pPr marL="783590" marR="40639" lvl="2" indent="-285750">
              <a:spcBef>
                <a:spcPts val="700"/>
              </a:spcBef>
              <a:buClr>
                <a:srgbClr val="275D90"/>
              </a:buClr>
              <a:buFont typeface="Georgia"/>
              <a:defRPr sz="1800">
                <a:solidFill>
                  <a:srgbClr val="275D90"/>
                </a:solidFill>
                <a:uFill>
                  <a:solidFill>
                    <a:srgbClr val="275D90"/>
                  </a:solidFill>
                </a:uFill>
                <a:latin typeface="Georgia"/>
                <a:ea typeface="Georgia"/>
                <a:cs typeface="Georgia"/>
                <a:sym typeface="Georgia"/>
              </a:defRPr>
            </a:pPr>
            <a:r>
              <a:rPr lang="en-US" sz="1200" dirty="0"/>
              <a:t>				*mostly (re)hospitalizations; **mostly unemployment, caregiving</a:t>
            </a:r>
            <a:endParaRPr sz="1800" dirty="0">
              <a:solidFill>
                <a:srgbClr val="275D90"/>
              </a:solidFill>
              <a:uFill>
                <a:solidFill>
                  <a:srgbClr val="275D90"/>
                </a:solidFill>
              </a:uFill>
              <a:latin typeface="Georgia"/>
              <a:ea typeface="Georgia"/>
              <a:cs typeface="Georgia"/>
              <a:sym typeface="Georgia"/>
            </a:endParaRPr>
          </a:p>
          <a:p>
            <a:pPr marL="783590" marR="40639" lvl="2" indent="-285750">
              <a:spcBef>
                <a:spcPts val="700"/>
              </a:spcBef>
              <a:buClr>
                <a:srgbClr val="000000"/>
              </a:buClr>
              <a:buFont typeface="Georgia"/>
              <a:defRPr sz="2400">
                <a:uFill>
                  <a:solidFill>
                    <a:srgbClr val="000000"/>
                  </a:solidFill>
                </a:uFill>
                <a:latin typeface="Georgia"/>
                <a:ea typeface="Georgia"/>
                <a:cs typeface="Georgia"/>
                <a:sym typeface="Georgia"/>
              </a:defRPr>
            </a:pPr>
            <a:endParaRPr lang="en-US" dirty="0"/>
          </a:p>
          <a:p>
            <a:pPr marL="783590" marR="40639" lvl="2" indent="-285750" algn="ctr">
              <a:spcBef>
                <a:spcPts val="700"/>
              </a:spcBef>
              <a:buClr>
                <a:srgbClr val="000000"/>
              </a:buClr>
              <a:buFont typeface="Georgia"/>
              <a:defRPr sz="2400">
                <a:uFill>
                  <a:solidFill>
                    <a:srgbClr val="000000"/>
                  </a:solidFill>
                </a:uFill>
                <a:latin typeface="Georgia"/>
                <a:ea typeface="Georgia"/>
                <a:cs typeface="Georgia"/>
                <a:sym typeface="Georgia"/>
              </a:defRPr>
            </a:pPr>
            <a:r>
              <a:rPr dirty="0"/>
              <a:t>(Affective d/o: $210.5 billion)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Line"/>
          <p:cNvSpPr/>
          <p:nvPr/>
        </p:nvSpPr>
        <p:spPr>
          <a:xfrm>
            <a:off x="533400" y="1905000"/>
            <a:ext cx="7562396" cy="2349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2" y="383"/>
                </a:lnTo>
                <a:lnTo>
                  <a:pt x="1422" y="383"/>
                </a:lnTo>
                <a:lnTo>
                  <a:pt x="2083" y="383"/>
                </a:lnTo>
                <a:lnTo>
                  <a:pt x="2844" y="383"/>
                </a:lnTo>
                <a:lnTo>
                  <a:pt x="3454" y="948"/>
                </a:lnTo>
                <a:lnTo>
                  <a:pt x="4114" y="1432"/>
                </a:lnTo>
                <a:lnTo>
                  <a:pt x="4798" y="1643"/>
                </a:lnTo>
                <a:lnTo>
                  <a:pt x="5467" y="2330"/>
                </a:lnTo>
                <a:lnTo>
                  <a:pt x="6135" y="16532"/>
                </a:lnTo>
                <a:lnTo>
                  <a:pt x="6799" y="3690"/>
                </a:lnTo>
                <a:lnTo>
                  <a:pt x="7494" y="19481"/>
                </a:lnTo>
                <a:lnTo>
                  <a:pt x="8158" y="7470"/>
                </a:lnTo>
                <a:lnTo>
                  <a:pt x="8826" y="21600"/>
                </a:lnTo>
                <a:lnTo>
                  <a:pt x="9495" y="9732"/>
                </a:lnTo>
                <a:lnTo>
                  <a:pt x="10163" y="11478"/>
                </a:lnTo>
                <a:lnTo>
                  <a:pt x="10831" y="10419"/>
                </a:lnTo>
                <a:lnTo>
                  <a:pt x="11522" y="11092"/>
                </a:lnTo>
                <a:lnTo>
                  <a:pt x="12191" y="10791"/>
                </a:lnTo>
                <a:lnTo>
                  <a:pt x="12850" y="12552"/>
                </a:lnTo>
                <a:lnTo>
                  <a:pt x="13523" y="10419"/>
                </a:lnTo>
                <a:lnTo>
                  <a:pt x="14191" y="11478"/>
                </a:lnTo>
                <a:lnTo>
                  <a:pt x="14859" y="10118"/>
                </a:lnTo>
                <a:lnTo>
                  <a:pt x="15528" y="11092"/>
                </a:lnTo>
                <a:lnTo>
                  <a:pt x="17246" y="9691"/>
                </a:lnTo>
                <a:lnTo>
                  <a:pt x="18449" y="7971"/>
                </a:lnTo>
                <a:lnTo>
                  <a:pt x="19512" y="7392"/>
                </a:lnTo>
                <a:lnTo>
                  <a:pt x="20662" y="6817"/>
                </a:lnTo>
                <a:lnTo>
                  <a:pt x="21600" y="6406"/>
                </a:lnTo>
              </a:path>
            </a:pathLst>
          </a:custGeom>
          <a:ln w="25400">
            <a:solidFill>
              <a:srgbClr val="FFFB00"/>
            </a:solidFill>
          </a:ln>
          <a:effectLst>
            <a:outerShdw blurRad="76200" dir="18900000" rotWithShape="0">
              <a:srgbClr val="000000">
                <a:alpha val="80000"/>
              </a:srgbClr>
            </a:outerShdw>
          </a:effectLst>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563" name="Onset of illness"/>
          <p:cNvSpPr txBox="1"/>
          <p:nvPr/>
        </p:nvSpPr>
        <p:spPr>
          <a:xfrm>
            <a:off x="762000" y="2400300"/>
            <a:ext cx="1168400" cy="241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spcBef>
                <a:spcPts val="900"/>
              </a:spcBef>
              <a:buClr>
                <a:srgbClr val="FFFFFF"/>
              </a:buClr>
              <a:buFont typeface="Comic Sans MS"/>
              <a:defRPr sz="900" b="1">
                <a:solidFill>
                  <a:srgbClr val="FFFFFF"/>
                </a:solidFill>
                <a:latin typeface="Palatino"/>
                <a:ea typeface="Palatino"/>
                <a:cs typeface="Palatino"/>
                <a:sym typeface="Palatino"/>
              </a:defRPr>
            </a:lvl1pPr>
          </a:lstStyle>
          <a:p>
            <a:r>
              <a:t>Onset of illness</a:t>
            </a:r>
          </a:p>
        </p:txBody>
      </p:sp>
      <p:sp>
        <p:nvSpPr>
          <p:cNvPr id="564" name="First episode"/>
          <p:cNvSpPr txBox="1"/>
          <p:nvPr/>
        </p:nvSpPr>
        <p:spPr>
          <a:xfrm>
            <a:off x="1524000" y="2743200"/>
            <a:ext cx="927100" cy="241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spcBef>
                <a:spcPts val="900"/>
              </a:spcBef>
              <a:buClr>
                <a:srgbClr val="FFFFFF"/>
              </a:buClr>
              <a:buFont typeface="Comic Sans MS"/>
              <a:defRPr sz="900" b="1">
                <a:solidFill>
                  <a:srgbClr val="FFFFFF"/>
                </a:solidFill>
                <a:latin typeface="Palatino"/>
                <a:ea typeface="Palatino"/>
                <a:cs typeface="Palatino"/>
                <a:sym typeface="Palatino"/>
              </a:defRPr>
            </a:lvl1pPr>
          </a:lstStyle>
          <a:p>
            <a:r>
              <a:t>First episode</a:t>
            </a:r>
          </a:p>
        </p:txBody>
      </p:sp>
      <p:sp>
        <p:nvSpPr>
          <p:cNvPr id="565" name="Phase of illness…"/>
          <p:cNvSpPr txBox="1"/>
          <p:nvPr/>
        </p:nvSpPr>
        <p:spPr>
          <a:xfrm>
            <a:off x="165100" y="914400"/>
            <a:ext cx="8585200" cy="850900"/>
          </a:xfrm>
          <a:prstGeom prst="rect">
            <a:avLst/>
          </a:prstGeom>
          <a:ln>
            <a:solidFill>
              <a:srgbClr val="FFFDA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406400">
              <a:spcBef>
                <a:spcPts val="800"/>
              </a:spcBef>
              <a:buClr>
                <a:srgbClr val="FFFFFF"/>
              </a:buClr>
              <a:buFont typeface="Georgia"/>
              <a:defRPr sz="2400">
                <a:solidFill>
                  <a:srgbClr val="F5EC00"/>
                </a:solidFill>
                <a:latin typeface="+mj-lt"/>
                <a:ea typeface="+mj-ea"/>
                <a:cs typeface="+mj-cs"/>
                <a:sym typeface="Gill Sans"/>
              </a:defRPr>
            </a:pPr>
            <a:r>
              <a:rPr>
                <a:uFill>
                  <a:solidFill>
                    <a:srgbClr val="F5EC00"/>
                  </a:solidFill>
                </a:uFill>
              </a:rPr>
              <a:t>Phase of illness</a:t>
            </a:r>
          </a:p>
          <a:p>
            <a:pPr defTabSz="406400">
              <a:spcBef>
                <a:spcPts val="800"/>
              </a:spcBef>
              <a:buClr>
                <a:srgbClr val="FFFFFF"/>
              </a:buClr>
              <a:buFont typeface="Georgia"/>
              <a:defRPr sz="1800">
                <a:solidFill>
                  <a:srgbClr val="F5EC00"/>
                </a:solidFill>
                <a:latin typeface="+mj-lt"/>
                <a:ea typeface="+mj-ea"/>
                <a:cs typeface="+mj-cs"/>
                <a:sym typeface="Gill Sans"/>
              </a:defRPr>
            </a:pPr>
            <a:r>
              <a:rPr>
                <a:uFill>
                  <a:solidFill>
                    <a:srgbClr val="F5EC00"/>
                  </a:solidFill>
                </a:uFill>
              </a:rPr>
              <a:t>   </a:t>
            </a:r>
            <a:r>
              <a:t>Premorbid  Prodrome       Acute          Plateau / Stabilization              Recovery</a:t>
            </a:r>
          </a:p>
        </p:txBody>
      </p:sp>
      <p:sp>
        <p:nvSpPr>
          <p:cNvPr id="566" name="Age (years)"/>
          <p:cNvSpPr txBox="1"/>
          <p:nvPr/>
        </p:nvSpPr>
        <p:spPr>
          <a:xfrm>
            <a:off x="190500" y="5340350"/>
            <a:ext cx="1384300"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spcBef>
                <a:spcPts val="900"/>
              </a:spcBef>
              <a:buClr>
                <a:srgbClr val="FFFFFF"/>
              </a:buClr>
              <a:buFont typeface="Comic Sans MS"/>
              <a:defRPr b="1">
                <a:solidFill>
                  <a:srgbClr val="F5EC00"/>
                </a:solidFill>
                <a:uFill>
                  <a:solidFill>
                    <a:srgbClr val="F5EC00"/>
                  </a:solidFill>
                </a:uFill>
                <a:latin typeface="Palatino"/>
                <a:ea typeface="Palatino"/>
                <a:cs typeface="Palatino"/>
                <a:sym typeface="Palatino"/>
              </a:defRPr>
            </a:lvl1pPr>
          </a:lstStyle>
          <a:p>
            <a:pPr>
              <a:defRPr sz="2800" b="0"/>
            </a:pPr>
            <a:r>
              <a:rPr sz="1200" b="1"/>
              <a:t>Age (years)</a:t>
            </a:r>
          </a:p>
        </p:txBody>
      </p:sp>
      <p:sp>
        <p:nvSpPr>
          <p:cNvPr id="567" name="Functioning"/>
          <p:cNvSpPr txBox="1"/>
          <p:nvPr/>
        </p:nvSpPr>
        <p:spPr>
          <a:xfrm>
            <a:off x="7086600" y="2813050"/>
            <a:ext cx="1066800"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spcBef>
                <a:spcPts val="900"/>
              </a:spcBef>
              <a:buClr>
                <a:srgbClr val="FFFC79"/>
              </a:buClr>
              <a:buFont typeface="Georgia"/>
              <a:defRPr b="1">
                <a:solidFill>
                  <a:srgbClr val="FFFC79"/>
                </a:solidFill>
                <a:uFill>
                  <a:solidFill>
                    <a:srgbClr val="FFFC79"/>
                  </a:solidFill>
                </a:uFill>
                <a:latin typeface="Palatino"/>
                <a:ea typeface="Palatino"/>
                <a:cs typeface="Palatino"/>
                <a:sym typeface="Palatino"/>
              </a:defRPr>
            </a:lvl1pPr>
          </a:lstStyle>
          <a:p>
            <a:r>
              <a:t>Functioning</a:t>
            </a:r>
          </a:p>
        </p:txBody>
      </p:sp>
      <p:sp>
        <p:nvSpPr>
          <p:cNvPr id="568" name="Line"/>
          <p:cNvSpPr/>
          <p:nvPr/>
        </p:nvSpPr>
        <p:spPr>
          <a:xfrm>
            <a:off x="2456174" y="1993992"/>
            <a:ext cx="924675" cy="1681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7" y="12600"/>
                </a:lnTo>
                <a:lnTo>
                  <a:pt x="5073" y="8100"/>
                </a:lnTo>
                <a:lnTo>
                  <a:pt x="8345" y="4500"/>
                </a:lnTo>
                <a:lnTo>
                  <a:pt x="10964" y="2700"/>
                </a:lnTo>
                <a:lnTo>
                  <a:pt x="14400" y="1800"/>
                </a:lnTo>
                <a:lnTo>
                  <a:pt x="18164" y="900"/>
                </a:lnTo>
                <a:lnTo>
                  <a:pt x="20127" y="900"/>
                </a:lnTo>
                <a:lnTo>
                  <a:pt x="21600" y="0"/>
                </a:lnTo>
              </a:path>
            </a:pathLst>
          </a:custGeom>
          <a:ln w="25400">
            <a:solidFill>
              <a:srgbClr val="FFFFFF"/>
            </a:solidFill>
            <a:miter lim="400000"/>
          </a:ln>
        </p:spPr>
        <p:txBody>
          <a:bodyPr lIns="50800" tIns="50800" rIns="50800" bIns="50800" anchor="ctr"/>
          <a:lstStyle/>
          <a:p>
            <a:pPr algn="ctr" defTabSz="406400">
              <a:defRPr sz="2800">
                <a:solidFill>
                  <a:srgbClr val="FFFFFF"/>
                </a:solidFill>
                <a:latin typeface="+mj-lt"/>
                <a:ea typeface="+mj-ea"/>
                <a:cs typeface="+mj-cs"/>
                <a:sym typeface="Gill Sans"/>
              </a:defRPr>
            </a:pPr>
            <a:endParaRPr/>
          </a:p>
        </p:txBody>
      </p:sp>
      <p:sp>
        <p:nvSpPr>
          <p:cNvPr id="569" name="Line"/>
          <p:cNvSpPr/>
          <p:nvPr/>
        </p:nvSpPr>
        <p:spPr>
          <a:xfrm>
            <a:off x="2458792" y="2157572"/>
            <a:ext cx="1464068" cy="17582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04" y="19104"/>
                </a:lnTo>
                <a:lnTo>
                  <a:pt x="5167" y="19707"/>
                </a:lnTo>
                <a:lnTo>
                  <a:pt x="7131" y="20051"/>
                </a:lnTo>
                <a:lnTo>
                  <a:pt x="8371" y="20223"/>
                </a:lnTo>
                <a:lnTo>
                  <a:pt x="10335" y="20567"/>
                </a:lnTo>
                <a:lnTo>
                  <a:pt x="11162" y="20653"/>
                </a:lnTo>
                <a:lnTo>
                  <a:pt x="12815" y="20912"/>
                </a:lnTo>
                <a:lnTo>
                  <a:pt x="14882" y="20912"/>
                </a:lnTo>
                <a:lnTo>
                  <a:pt x="16846" y="21170"/>
                </a:lnTo>
                <a:lnTo>
                  <a:pt x="18396" y="21428"/>
                </a:lnTo>
                <a:lnTo>
                  <a:pt x="20153" y="21514"/>
                </a:lnTo>
                <a:lnTo>
                  <a:pt x="21600" y="21600"/>
                </a:lnTo>
              </a:path>
            </a:pathLst>
          </a:custGeom>
          <a:ln w="25400">
            <a:solidFill>
              <a:srgbClr val="FFFFFF"/>
            </a:solidFill>
            <a:miter lim="400000"/>
          </a:ln>
        </p:spPr>
        <p:txBody>
          <a:bodyPr lIns="50800" tIns="50800" rIns="50800" bIns="50800" anchor="ctr"/>
          <a:lstStyle/>
          <a:p>
            <a:pPr algn="ctr" defTabSz="406400">
              <a:defRPr sz="2800">
                <a:solidFill>
                  <a:srgbClr val="FFFFFF"/>
                </a:solidFill>
                <a:latin typeface="+mj-lt"/>
                <a:ea typeface="+mj-ea"/>
                <a:cs typeface="+mj-cs"/>
                <a:sym typeface="Gill Sans"/>
              </a:defRPr>
            </a:pPr>
            <a:endParaRPr/>
          </a:p>
        </p:txBody>
      </p:sp>
      <p:sp>
        <p:nvSpPr>
          <p:cNvPr id="570" name="Arrow"/>
          <p:cNvSpPr/>
          <p:nvPr/>
        </p:nvSpPr>
        <p:spPr>
          <a:xfrm>
            <a:off x="3898900" y="3835400"/>
            <a:ext cx="63500" cy="165100"/>
          </a:xfrm>
          <a:prstGeom prst="rightArrow">
            <a:avLst>
              <a:gd name="adj1" fmla="val 32000"/>
              <a:gd name="adj2" fmla="val 880000"/>
            </a:avLst>
          </a:prstGeom>
          <a:gradFill>
            <a:gsLst>
              <a:gs pos="0">
                <a:schemeClr val="accent1"/>
              </a:gs>
              <a:gs pos="100000">
                <a:schemeClr val="accent1">
                  <a:hueOff val="321132"/>
                  <a:satOff val="-12043"/>
                  <a:lumOff val="-7113"/>
                </a:schemeClr>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571" name="A (8-16%)"/>
          <p:cNvSpPr txBox="1"/>
          <p:nvPr/>
        </p:nvSpPr>
        <p:spPr>
          <a:xfrm>
            <a:off x="3543300" y="1847850"/>
            <a:ext cx="762000" cy="22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defRPr sz="900">
                <a:solidFill>
                  <a:srgbClr val="FFFFFF"/>
                </a:solidFill>
                <a:latin typeface="+mj-lt"/>
                <a:ea typeface="+mj-ea"/>
                <a:cs typeface="+mj-cs"/>
                <a:sym typeface="Gill Sans"/>
              </a:defRPr>
            </a:lvl1pPr>
          </a:lstStyle>
          <a:p>
            <a:r>
              <a:t>A (8-16%)</a:t>
            </a:r>
          </a:p>
        </p:txBody>
      </p:sp>
      <p:sp>
        <p:nvSpPr>
          <p:cNvPr id="572" name="C (8-9%)"/>
          <p:cNvSpPr txBox="1"/>
          <p:nvPr/>
        </p:nvSpPr>
        <p:spPr>
          <a:xfrm>
            <a:off x="3987800" y="3803650"/>
            <a:ext cx="762000" cy="22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defRPr sz="900">
                <a:solidFill>
                  <a:srgbClr val="FFFFFF"/>
                </a:solidFill>
                <a:latin typeface="+mj-lt"/>
                <a:ea typeface="+mj-ea"/>
                <a:cs typeface="+mj-cs"/>
                <a:sym typeface="Gill Sans"/>
              </a:defRPr>
            </a:lvl1pPr>
          </a:lstStyle>
          <a:p>
            <a:r>
              <a:t>C (8-9%)</a:t>
            </a:r>
          </a:p>
        </p:txBody>
      </p:sp>
      <p:sp>
        <p:nvSpPr>
          <p:cNvPr id="573" name="B"/>
          <p:cNvSpPr txBox="1"/>
          <p:nvPr/>
        </p:nvSpPr>
        <p:spPr>
          <a:xfrm>
            <a:off x="8204200" y="2495550"/>
            <a:ext cx="228600" cy="22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defRPr sz="900">
                <a:solidFill>
                  <a:srgbClr val="FFFFFF"/>
                </a:solidFill>
                <a:latin typeface="+mj-lt"/>
                <a:ea typeface="+mj-ea"/>
                <a:cs typeface="+mj-cs"/>
                <a:sym typeface="Gill Sans"/>
              </a:defRPr>
            </a:lvl1pPr>
          </a:lstStyle>
          <a:p>
            <a:r>
              <a:t>B</a:t>
            </a:r>
          </a:p>
        </p:txBody>
      </p:sp>
      <p:sp>
        <p:nvSpPr>
          <p:cNvPr id="574" name="Arrow"/>
          <p:cNvSpPr/>
          <p:nvPr/>
        </p:nvSpPr>
        <p:spPr>
          <a:xfrm>
            <a:off x="8128000" y="2514600"/>
            <a:ext cx="63500" cy="177800"/>
          </a:xfrm>
          <a:prstGeom prst="rightArrow">
            <a:avLst>
              <a:gd name="adj1" fmla="val 11410"/>
              <a:gd name="adj2" fmla="val 140000"/>
            </a:avLst>
          </a:prstGeom>
          <a:gradFill>
            <a:gsLst>
              <a:gs pos="0">
                <a:schemeClr val="accent1"/>
              </a:gs>
              <a:gs pos="100000">
                <a:schemeClr val="accent1">
                  <a:hueOff val="321132"/>
                  <a:satOff val="-12043"/>
                  <a:lumOff val="-7113"/>
                </a:schemeClr>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575" name="Line"/>
          <p:cNvSpPr/>
          <p:nvPr/>
        </p:nvSpPr>
        <p:spPr>
          <a:xfrm>
            <a:off x="1524000" y="1981200"/>
            <a:ext cx="3722" cy="461216"/>
          </a:xfrm>
          <a:prstGeom prst="line">
            <a:avLst/>
          </a:prstGeom>
          <a:ln w="25400">
            <a:solidFill>
              <a:srgbClr val="FFFFFF"/>
            </a:solidFill>
            <a:miter lim="400000"/>
            <a:headEnd type="stealth"/>
          </a:ln>
        </p:spPr>
        <p:txBody>
          <a:bodyPr lIns="50800" tIns="50800" rIns="50800" bIns="50800" anchor="ctr"/>
          <a:lstStyle/>
          <a:p>
            <a:endParaRPr/>
          </a:p>
        </p:txBody>
      </p:sp>
      <p:sp>
        <p:nvSpPr>
          <p:cNvPr id="576" name="Line"/>
          <p:cNvSpPr/>
          <p:nvPr/>
        </p:nvSpPr>
        <p:spPr>
          <a:xfrm flipH="1">
            <a:off x="2130181" y="2336800"/>
            <a:ext cx="289765" cy="433341"/>
          </a:xfrm>
          <a:prstGeom prst="line">
            <a:avLst/>
          </a:prstGeom>
          <a:ln w="25400">
            <a:solidFill>
              <a:srgbClr val="FFFFFF"/>
            </a:solidFill>
            <a:miter lim="400000"/>
            <a:headEnd type="stealth"/>
          </a:ln>
        </p:spPr>
        <p:txBody>
          <a:bodyPr lIns="50800" tIns="50800" rIns="50800" bIns="50800" anchor="ctr"/>
          <a:lstStyle/>
          <a:p>
            <a:endParaRPr/>
          </a:p>
        </p:txBody>
      </p:sp>
      <p:graphicFrame>
        <p:nvGraphicFramePr>
          <p:cNvPr id="577" name="Table"/>
          <p:cNvGraphicFramePr/>
          <p:nvPr/>
        </p:nvGraphicFramePr>
        <p:xfrm>
          <a:off x="168237" y="5749114"/>
          <a:ext cx="8572500" cy="223520"/>
        </p:xfrm>
        <a:graphic>
          <a:graphicData uri="http://schemas.openxmlformats.org/drawingml/2006/table">
            <a:tbl>
              <a:tblPr>
                <a:tableStyleId>{4C3C2611-4C71-4FC5-86AE-919BDF0F9419}</a:tableStyleId>
              </a:tblPr>
              <a:tblGrid>
                <a:gridCol w="714375">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714375">
                  <a:extLst>
                    <a:ext uri="{9D8B030D-6E8A-4147-A177-3AD203B41FA5}">
                      <a16:colId xmlns:a16="http://schemas.microsoft.com/office/drawing/2014/main" val="20002"/>
                    </a:ext>
                  </a:extLst>
                </a:gridCol>
                <a:gridCol w="714375">
                  <a:extLst>
                    <a:ext uri="{9D8B030D-6E8A-4147-A177-3AD203B41FA5}">
                      <a16:colId xmlns:a16="http://schemas.microsoft.com/office/drawing/2014/main" val="20003"/>
                    </a:ext>
                  </a:extLst>
                </a:gridCol>
                <a:gridCol w="714375">
                  <a:extLst>
                    <a:ext uri="{9D8B030D-6E8A-4147-A177-3AD203B41FA5}">
                      <a16:colId xmlns:a16="http://schemas.microsoft.com/office/drawing/2014/main" val="20004"/>
                    </a:ext>
                  </a:extLst>
                </a:gridCol>
                <a:gridCol w="714375">
                  <a:extLst>
                    <a:ext uri="{9D8B030D-6E8A-4147-A177-3AD203B41FA5}">
                      <a16:colId xmlns:a16="http://schemas.microsoft.com/office/drawing/2014/main" val="20005"/>
                    </a:ext>
                  </a:extLst>
                </a:gridCol>
                <a:gridCol w="714375">
                  <a:extLst>
                    <a:ext uri="{9D8B030D-6E8A-4147-A177-3AD203B41FA5}">
                      <a16:colId xmlns:a16="http://schemas.microsoft.com/office/drawing/2014/main" val="20006"/>
                    </a:ext>
                  </a:extLst>
                </a:gridCol>
                <a:gridCol w="714375">
                  <a:extLst>
                    <a:ext uri="{9D8B030D-6E8A-4147-A177-3AD203B41FA5}">
                      <a16:colId xmlns:a16="http://schemas.microsoft.com/office/drawing/2014/main" val="20007"/>
                    </a:ext>
                  </a:extLst>
                </a:gridCol>
                <a:gridCol w="714375">
                  <a:extLst>
                    <a:ext uri="{9D8B030D-6E8A-4147-A177-3AD203B41FA5}">
                      <a16:colId xmlns:a16="http://schemas.microsoft.com/office/drawing/2014/main" val="20008"/>
                    </a:ext>
                  </a:extLst>
                </a:gridCol>
                <a:gridCol w="714375">
                  <a:extLst>
                    <a:ext uri="{9D8B030D-6E8A-4147-A177-3AD203B41FA5}">
                      <a16:colId xmlns:a16="http://schemas.microsoft.com/office/drawing/2014/main" val="20009"/>
                    </a:ext>
                  </a:extLst>
                </a:gridCol>
                <a:gridCol w="714375">
                  <a:extLst>
                    <a:ext uri="{9D8B030D-6E8A-4147-A177-3AD203B41FA5}">
                      <a16:colId xmlns:a16="http://schemas.microsoft.com/office/drawing/2014/main" val="20010"/>
                    </a:ext>
                  </a:extLst>
                </a:gridCol>
                <a:gridCol w="714375">
                  <a:extLst>
                    <a:ext uri="{9D8B030D-6E8A-4147-A177-3AD203B41FA5}">
                      <a16:colId xmlns:a16="http://schemas.microsoft.com/office/drawing/2014/main" val="20011"/>
                    </a:ext>
                  </a:extLst>
                </a:gridCol>
              </a:tblGrid>
              <a:tr h="216544">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5</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10</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15</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20</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25</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30</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35</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40</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45</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50</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55</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647700" algn="l"/>
                        </a:tabLst>
                        <a:defRPr sz="1800">
                          <a:solidFill>
                            <a:srgbClr val="000000"/>
                          </a:solidFill>
                          <a:uFillTx/>
                        </a:defRPr>
                      </a:pPr>
                      <a:r>
                        <a:rPr sz="800">
                          <a:solidFill>
                            <a:srgbClr val="FFFFFF"/>
                          </a:solidFill>
                          <a:latin typeface="+mj-lt"/>
                          <a:ea typeface="+mj-ea"/>
                          <a:cs typeface="+mj-cs"/>
                          <a:sym typeface="Gill Sans"/>
                        </a:rPr>
                        <a:t>60</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extLst>
                  <a:ext uri="{0D108BD9-81ED-4DB2-BD59-A6C34878D82A}">
                    <a16:rowId xmlns:a16="http://schemas.microsoft.com/office/drawing/2014/main" val="10000"/>
                  </a:ext>
                </a:extLst>
              </a:tr>
            </a:tbl>
          </a:graphicData>
        </a:graphic>
      </p:graphicFrame>
      <p:sp>
        <p:nvSpPr>
          <p:cNvPr id="578" name="Line"/>
          <p:cNvSpPr/>
          <p:nvPr/>
        </p:nvSpPr>
        <p:spPr>
          <a:xfrm>
            <a:off x="2451100" y="2197100"/>
            <a:ext cx="12700" cy="12700"/>
          </a:xfrm>
          <a:prstGeom prst="line">
            <a:avLst/>
          </a:prstGeom>
          <a:ln>
            <a:solidFill>
              <a:srgbClr val="FFFFFF"/>
            </a:solidFill>
            <a:custDash>
              <a:ds d="200000" sp="200000"/>
            </a:custDash>
          </a:ln>
        </p:spPr>
        <p:txBody>
          <a:bodyPr lIns="50800" tIns="50800" rIns="50800" bIns="50800" anchor="ctr"/>
          <a:lstStyle/>
          <a:p>
            <a:endParaRPr/>
          </a:p>
        </p:txBody>
      </p:sp>
      <p:sp>
        <p:nvSpPr>
          <p:cNvPr id="579" name="Arrow"/>
          <p:cNvSpPr/>
          <p:nvPr/>
        </p:nvSpPr>
        <p:spPr>
          <a:xfrm>
            <a:off x="3352800" y="1917700"/>
            <a:ext cx="63500" cy="165100"/>
          </a:xfrm>
          <a:prstGeom prst="rightArrow">
            <a:avLst>
              <a:gd name="adj1" fmla="val 100000"/>
              <a:gd name="adj2" fmla="val 140000"/>
            </a:avLst>
          </a:prstGeom>
          <a:gradFill>
            <a:gsLst>
              <a:gs pos="0">
                <a:schemeClr val="accent1"/>
              </a:gs>
              <a:gs pos="100000">
                <a:schemeClr val="accent1">
                  <a:hueOff val="321132"/>
                  <a:satOff val="-12043"/>
                  <a:lumOff val="-7113"/>
                </a:schemeClr>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580" name="Line"/>
          <p:cNvSpPr/>
          <p:nvPr/>
        </p:nvSpPr>
        <p:spPr>
          <a:xfrm>
            <a:off x="2438400" y="2184400"/>
            <a:ext cx="16940" cy="3569415"/>
          </a:xfrm>
          <a:prstGeom prst="line">
            <a:avLst/>
          </a:prstGeom>
          <a:ln>
            <a:solidFill>
              <a:srgbClr val="FFFFFF"/>
            </a:solidFill>
            <a:custDash>
              <a:ds d="200000" sp="200000"/>
            </a:custDash>
          </a:ln>
        </p:spPr>
        <p:txBody>
          <a:bodyPr lIns="50800" tIns="50800" rIns="50800" bIns="50800" anchor="ctr"/>
          <a:lstStyle/>
          <a:p>
            <a:endParaRPr/>
          </a:p>
        </p:txBody>
      </p:sp>
      <p:sp>
        <p:nvSpPr>
          <p:cNvPr id="581" name="Early Intervention (EI): current best practices in CT"/>
          <p:cNvSpPr txBox="1"/>
          <p:nvPr/>
        </p:nvSpPr>
        <p:spPr>
          <a:xfrm>
            <a:off x="15524" y="190500"/>
            <a:ext cx="7263315"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defTabSz="406400">
              <a:defRPr sz="2600">
                <a:solidFill>
                  <a:srgbClr val="FFFFFF"/>
                </a:solidFill>
                <a:latin typeface="+mj-lt"/>
                <a:ea typeface="+mj-ea"/>
                <a:cs typeface="+mj-cs"/>
                <a:sym typeface="Gill Sans"/>
              </a:defRPr>
            </a:pPr>
            <a:r>
              <a:rPr i="1" dirty="0"/>
              <a:t>Early Intervention (EI): current best practices </a:t>
            </a:r>
            <a:r>
              <a:rPr i="1" dirty="0">
                <a:solidFill>
                  <a:srgbClr val="00FDFF"/>
                </a:solidFill>
              </a:rPr>
              <a:t>in CT</a:t>
            </a:r>
          </a:p>
        </p:txBody>
      </p:sp>
      <p:sp>
        <p:nvSpPr>
          <p:cNvPr id="582" name="from Srihari et al. Psych Clin of N America, 2012"/>
          <p:cNvSpPr txBox="1"/>
          <p:nvPr/>
        </p:nvSpPr>
        <p:spPr>
          <a:xfrm>
            <a:off x="154706" y="6121400"/>
            <a:ext cx="811530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06400">
              <a:defRPr sz="1800" i="1">
                <a:solidFill>
                  <a:srgbClr val="00C7FC"/>
                </a:solidFill>
                <a:latin typeface="+mj-lt"/>
                <a:ea typeface="+mj-ea"/>
                <a:cs typeface="+mj-cs"/>
                <a:sym typeface="Gill Sans"/>
              </a:defRPr>
            </a:lvl1pPr>
          </a:lstStyle>
          <a:p>
            <a:r>
              <a:t>from Srihari et al. Psych Clin of N America, 2012</a:t>
            </a:r>
          </a:p>
        </p:txBody>
      </p:sp>
      <p:sp>
        <p:nvSpPr>
          <p:cNvPr id="583" name="STEP’s EIS"/>
          <p:cNvSpPr txBox="1"/>
          <p:nvPr/>
        </p:nvSpPr>
        <p:spPr>
          <a:xfrm>
            <a:off x="2493379" y="4394200"/>
            <a:ext cx="1383222" cy="406401"/>
          </a:xfrm>
          <a:prstGeom prst="rect">
            <a:avLst/>
          </a:prstGeom>
          <a:ln w="12700">
            <a:solidFill>
              <a:srgbClr val="00FD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a:solidFill>
                  <a:srgbClr val="00FDFF"/>
                </a:solidFill>
              </a:defRPr>
            </a:lvl1pPr>
          </a:lstStyle>
          <a:p>
            <a:r>
              <a:t>STEP’s EIS</a:t>
            </a:r>
          </a:p>
        </p:txBody>
      </p:sp>
      <p:sp>
        <p:nvSpPr>
          <p:cNvPr id="584" name="PRIME…"/>
          <p:cNvSpPr txBox="1"/>
          <p:nvPr/>
        </p:nvSpPr>
        <p:spPr>
          <a:xfrm>
            <a:off x="166134" y="3250406"/>
            <a:ext cx="2163826" cy="609601"/>
          </a:xfrm>
          <a:prstGeom prst="rect">
            <a:avLst/>
          </a:prstGeom>
          <a:ln w="12700">
            <a:solidFill>
              <a:srgbClr val="00FD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900">
                <a:solidFill>
                  <a:srgbClr val="00FDFF"/>
                </a:solidFill>
              </a:defRPr>
            </a:pPr>
            <a:r>
              <a:t>PRIME</a:t>
            </a:r>
          </a:p>
          <a:p>
            <a:pPr>
              <a:defRPr sz="1300">
                <a:solidFill>
                  <a:srgbClr val="00FDFF"/>
                </a:solidFill>
              </a:defRPr>
            </a:pPr>
            <a:r>
              <a:t>(Prodrome Research Clinic)</a:t>
            </a:r>
          </a:p>
        </p:txBody>
      </p:sp>
      <p:sp>
        <p:nvSpPr>
          <p:cNvPr id="585" name="(Chronic) Psychosis Care"/>
          <p:cNvSpPr txBox="1"/>
          <p:nvPr/>
        </p:nvSpPr>
        <p:spPr>
          <a:xfrm>
            <a:off x="4725503" y="4253716"/>
            <a:ext cx="3817336" cy="687368"/>
          </a:xfrm>
          <a:prstGeom prst="rect">
            <a:avLst/>
          </a:prstGeom>
          <a:ln w="12700">
            <a:solidFill>
              <a:srgbClr val="00FD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900">
                <a:solidFill>
                  <a:srgbClr val="00FDFF"/>
                </a:solidFill>
              </a:defRPr>
            </a:lvl1pPr>
          </a:lstStyle>
          <a:p>
            <a:r>
              <a:rPr dirty="0"/>
              <a:t>(Chronic) </a:t>
            </a:r>
            <a:r>
              <a:rPr lang="en-US" dirty="0"/>
              <a:t>Continuum of </a:t>
            </a:r>
            <a:r>
              <a:rPr dirty="0"/>
              <a:t>Care</a:t>
            </a:r>
            <a:r>
              <a:rPr lang="en-US" dirty="0"/>
              <a:t> (</a:t>
            </a:r>
            <a:r>
              <a:rPr lang="en-US" dirty="0" err="1"/>
              <a:t>e.g</a:t>
            </a:r>
            <a:r>
              <a:rPr lang="en-US" dirty="0"/>
              <a:t> Office, ACT, CSP)</a:t>
            </a:r>
            <a:endParaRPr dirty="0"/>
          </a:p>
        </p:txBody>
      </p:sp>
      <p:pic>
        <p:nvPicPr>
          <p:cNvPr id="2" name="Content Placeholder 4" descr="Logo&#10;&#10;Description automatically generated">
            <a:extLst>
              <a:ext uri="{FF2B5EF4-FFF2-40B4-BE49-F238E27FC236}">
                <a16:creationId xmlns:a16="http://schemas.microsoft.com/office/drawing/2014/main" id="{4F7F2760-9F10-1091-9A31-8AF56B913B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74543" y="207434"/>
            <a:ext cx="1633913" cy="616885"/>
          </a:xfrm>
          <a:prstGeom prst="rect">
            <a:avLst/>
          </a:prstGeom>
          <a:noFill/>
          <a:ln w="9525">
            <a:noFill/>
            <a:miter lim="800000"/>
            <a:headEnd/>
            <a:tailEnd/>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9E694F-7708-85F3-1209-7745436B6638}"/>
              </a:ext>
            </a:extLst>
          </p:cNvPr>
          <p:cNvSpPr/>
          <p:nvPr/>
        </p:nvSpPr>
        <p:spPr>
          <a:xfrm>
            <a:off x="0" y="-106325"/>
            <a:ext cx="9144000" cy="1171537"/>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4" descr="Logo&#10;&#10;Description automatically generated">
            <a:extLst>
              <a:ext uri="{FF2B5EF4-FFF2-40B4-BE49-F238E27FC236}">
                <a16:creationId xmlns:a16="http://schemas.microsoft.com/office/drawing/2014/main" id="{4CC1BEA7-00BD-437D-6DFF-377974E04B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262437" y="221315"/>
            <a:ext cx="1633913" cy="616885"/>
          </a:xfrm>
          <a:prstGeom prst="rect">
            <a:avLst/>
          </a:prstGeom>
          <a:noFill/>
          <a:ln w="9525">
            <a:noFill/>
            <a:miter lim="800000"/>
            <a:headEnd/>
            <a:tailEnd/>
          </a:ln>
        </p:spPr>
      </p:pic>
      <p:sp>
        <p:nvSpPr>
          <p:cNvPr id="589" name="The Evidence for EIS"/>
          <p:cNvSpPr txBox="1">
            <a:spLocks noGrp="1"/>
          </p:cNvSpPr>
          <p:nvPr>
            <p:ph type="title"/>
          </p:nvPr>
        </p:nvSpPr>
        <p:spPr>
          <a:xfrm>
            <a:off x="377301" y="-167082"/>
            <a:ext cx="8229600" cy="1325526"/>
          </a:xfrm>
          <a:prstGeom prst="rect">
            <a:avLst/>
          </a:prstGeom>
        </p:spPr>
        <p:txBody>
          <a:bodyPr/>
          <a:lstStyle>
            <a:lvl1pPr>
              <a:defRPr sz="4000">
                <a:solidFill>
                  <a:srgbClr val="275D90"/>
                </a:solidFill>
                <a:uFill>
                  <a:solidFill>
                    <a:srgbClr val="275D90"/>
                  </a:solidFill>
                </a:uFill>
                <a:latin typeface="Georgia"/>
                <a:ea typeface="Georgia"/>
                <a:cs typeface="Georgia"/>
                <a:sym typeface="Georgia"/>
              </a:defRPr>
            </a:lvl1pPr>
          </a:lstStyle>
          <a:p>
            <a:pPr algn="l"/>
            <a:r>
              <a:rPr sz="2800" b="1" dirty="0">
                <a:solidFill>
                  <a:schemeClr val="bg1"/>
                </a:solidFill>
              </a:rPr>
              <a:t>The Evidence for EIS</a:t>
            </a:r>
            <a:r>
              <a:rPr lang="en-US" sz="2800" b="1" dirty="0">
                <a:solidFill>
                  <a:schemeClr val="bg1"/>
                </a:solidFill>
              </a:rPr>
              <a:t>: Summary</a:t>
            </a:r>
            <a:endParaRPr sz="2800" b="1" dirty="0">
              <a:solidFill>
                <a:schemeClr val="bg1"/>
              </a:solidFill>
            </a:endParaRPr>
          </a:p>
        </p:txBody>
      </p:sp>
      <p:sp>
        <p:nvSpPr>
          <p:cNvPr id="590" name="ED: Intervening earlier (even without enriching care) appears to have durable effects on outcome (Hegelstad et al, 2012)…"/>
          <p:cNvSpPr txBox="1">
            <a:spLocks noGrp="1"/>
          </p:cNvSpPr>
          <p:nvPr>
            <p:ph type="body" idx="1"/>
          </p:nvPr>
        </p:nvSpPr>
        <p:spPr>
          <a:xfrm>
            <a:off x="457200" y="1600200"/>
            <a:ext cx="8229600" cy="4706888"/>
          </a:xfrm>
          <a:prstGeom prst="rect">
            <a:avLst/>
          </a:prstGeom>
        </p:spPr>
        <p:txBody>
          <a:bodyPr/>
          <a:lstStyle/>
          <a:p>
            <a:pPr marL="554990" indent="-514350">
              <a:buFont typeface="Georgia"/>
              <a:buAutoNum type="alphaUcPeriod"/>
            </a:pPr>
            <a:r>
              <a:rPr b="1">
                <a:latin typeface="Georgia"/>
                <a:ea typeface="Georgia"/>
                <a:cs typeface="Georgia"/>
                <a:sym typeface="Georgia"/>
              </a:rPr>
              <a:t>ED:</a:t>
            </a:r>
            <a:r>
              <a:rPr>
                <a:latin typeface="Georgia"/>
                <a:ea typeface="Georgia"/>
                <a:cs typeface="Georgia"/>
                <a:sym typeface="Georgia"/>
              </a:rPr>
              <a:t> Intervening </a:t>
            </a:r>
            <a:r>
              <a:rPr u="sng">
                <a:latin typeface="Georgia"/>
                <a:ea typeface="Georgia"/>
                <a:cs typeface="Georgia"/>
                <a:sym typeface="Georgia"/>
              </a:rPr>
              <a:t>earlier</a:t>
            </a:r>
            <a:r>
              <a:rPr>
                <a:latin typeface="Georgia"/>
                <a:ea typeface="Georgia"/>
                <a:cs typeface="Georgia"/>
                <a:sym typeface="Georgia"/>
              </a:rPr>
              <a:t> (even without enriching care) appears to have durable effects on outcome </a:t>
            </a:r>
            <a:r>
              <a:rPr sz="1800">
                <a:solidFill>
                  <a:srgbClr val="275D90"/>
                </a:solidFill>
                <a:uFill>
                  <a:solidFill>
                    <a:srgbClr val="275D90"/>
                  </a:solidFill>
                </a:uFill>
                <a:latin typeface="Georgia"/>
                <a:ea typeface="Georgia"/>
                <a:cs typeface="Georgia"/>
                <a:sym typeface="Georgia"/>
              </a:rPr>
              <a:t>(Hegelstad et al, 2012)</a:t>
            </a:r>
          </a:p>
          <a:p>
            <a:pPr marL="554990" indent="-514350">
              <a:buFont typeface="Georgia"/>
              <a:buAutoNum type="alphaUcPeriod"/>
              <a:defRPr>
                <a:latin typeface="Georgia"/>
                <a:ea typeface="Georgia"/>
                <a:cs typeface="Georgia"/>
                <a:sym typeface="Georgia"/>
              </a:defRPr>
            </a:pPr>
            <a:endParaRPr sz="1800">
              <a:solidFill>
                <a:srgbClr val="275D90"/>
              </a:solidFill>
              <a:uFill>
                <a:solidFill>
                  <a:srgbClr val="275D90"/>
                </a:solidFill>
              </a:uFill>
              <a:latin typeface="Georgia"/>
              <a:ea typeface="Georgia"/>
              <a:cs typeface="Georgia"/>
              <a:sym typeface="Georgia"/>
            </a:endParaRPr>
          </a:p>
          <a:p>
            <a:pPr marL="554990" indent="-514350">
              <a:buSzTx/>
              <a:buFont typeface="Georgia"/>
              <a:buNone/>
            </a:pPr>
            <a:r>
              <a:rPr>
                <a:latin typeface="Georgia"/>
                <a:ea typeface="Georgia"/>
                <a:cs typeface="Georgia"/>
                <a:sym typeface="Georgia"/>
              </a:rPr>
              <a:t>B. </a:t>
            </a:r>
            <a:r>
              <a:rPr b="1">
                <a:latin typeface="Georgia"/>
                <a:ea typeface="Georgia"/>
                <a:cs typeface="Georgia"/>
                <a:sym typeface="Georgia"/>
              </a:rPr>
              <a:t>FES:</a:t>
            </a:r>
            <a:r>
              <a:rPr>
                <a:latin typeface="Georgia"/>
                <a:ea typeface="Georgia"/>
                <a:cs typeface="Georgia"/>
                <a:sym typeface="Georgia"/>
              </a:rPr>
              <a:t> Intervening </a:t>
            </a:r>
            <a:r>
              <a:rPr u="sng">
                <a:latin typeface="Georgia"/>
                <a:ea typeface="Georgia"/>
                <a:cs typeface="Georgia"/>
                <a:sym typeface="Georgia"/>
              </a:rPr>
              <a:t>intensively</a:t>
            </a:r>
            <a:r>
              <a:rPr>
                <a:latin typeface="Georgia"/>
                <a:ea typeface="Georgia"/>
                <a:cs typeface="Georgia"/>
                <a:sym typeface="Georgia"/>
              </a:rPr>
              <a:t> after the onset of psychosis improves outcomes over usual care </a:t>
            </a:r>
            <a:r>
              <a:rPr sz="2600">
                <a:latin typeface="Georgia"/>
                <a:ea typeface="Georgia"/>
                <a:cs typeface="Georgia"/>
                <a:sym typeface="Georgia"/>
              </a:rPr>
              <a:t>(OPUS, Lambeth, STEP and RAISE studies)</a:t>
            </a:r>
            <a:r>
              <a:rPr>
                <a:latin typeface="Georgia"/>
                <a:ea typeface="Georgia"/>
                <a:cs typeface="Georgia"/>
                <a:sym typeface="Georgia"/>
              </a:rPr>
              <a:t> at 2+ years </a:t>
            </a:r>
            <a:r>
              <a:rPr sz="1800">
                <a:solidFill>
                  <a:srgbClr val="275D90"/>
                </a:solidFill>
                <a:uFill>
                  <a:solidFill>
                    <a:srgbClr val="275D90"/>
                  </a:solidFill>
                </a:uFill>
                <a:latin typeface="Georgia"/>
                <a:ea typeface="Georgia"/>
                <a:cs typeface="Georgia"/>
                <a:sym typeface="Georgia"/>
              </a:rPr>
              <a:t>(Correll et al., 2018)</a:t>
            </a:r>
          </a:p>
        </p:txBody>
      </p:sp>
      <p:sp>
        <p:nvSpPr>
          <p:cNvPr id="591" name="Line"/>
          <p:cNvSpPr/>
          <p:nvPr/>
        </p:nvSpPr>
        <p:spPr>
          <a:xfrm>
            <a:off x="279400" y="1447800"/>
            <a:ext cx="8583613" cy="1588"/>
          </a:xfrm>
          <a:prstGeom prst="line">
            <a:avLst/>
          </a:prstGeom>
          <a:ln w="12700">
            <a:solidFill>
              <a:srgbClr val="0433FF"/>
            </a:solidFill>
          </a:ln>
        </p:spPr>
        <p:txBody>
          <a:bodyPr lIns="50800" tIns="50800" rIns="50800" bIns="50800" anchor="ctr"/>
          <a:lstStyle/>
          <a:p>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5" name="Image"/>
          <p:cNvGrpSpPr/>
          <p:nvPr/>
        </p:nvGrpSpPr>
        <p:grpSpPr>
          <a:xfrm>
            <a:off x="204980" y="1164615"/>
            <a:ext cx="4127501" cy="3066562"/>
            <a:chOff x="0" y="0"/>
            <a:chExt cx="4584184" cy="3533388"/>
          </a:xfrm>
        </p:grpSpPr>
        <p:pic>
          <p:nvPicPr>
            <p:cNvPr id="594" name="Image" descr="Image"/>
            <p:cNvPicPr>
              <a:picLocks noChangeAspect="1"/>
            </p:cNvPicPr>
            <p:nvPr/>
          </p:nvPicPr>
          <p:blipFill>
            <a:blip r:embed="rId2">
              <a:alphaModFix amt="63000"/>
            </a:blip>
            <a:stretch>
              <a:fillRect/>
            </a:stretch>
          </p:blipFill>
          <p:spPr>
            <a:xfrm>
              <a:off x="88900" y="50800"/>
              <a:ext cx="4406385" cy="3304789"/>
            </a:xfrm>
            <a:prstGeom prst="rect">
              <a:avLst/>
            </a:prstGeom>
            <a:ln>
              <a:noFill/>
            </a:ln>
            <a:effectLst/>
          </p:spPr>
        </p:pic>
        <p:pic>
          <p:nvPicPr>
            <p:cNvPr id="593" name="Image" descr="Image"/>
            <p:cNvPicPr>
              <a:picLocks/>
            </p:cNvPicPr>
            <p:nvPr/>
          </p:nvPicPr>
          <p:blipFill>
            <a:blip r:embed="rId3"/>
            <a:stretch>
              <a:fillRect/>
            </a:stretch>
          </p:blipFill>
          <p:spPr>
            <a:xfrm>
              <a:off x="0" y="0"/>
              <a:ext cx="4584185" cy="3533389"/>
            </a:xfrm>
            <a:prstGeom prst="rect">
              <a:avLst/>
            </a:prstGeom>
            <a:effectLst/>
          </p:spPr>
        </p:pic>
      </p:grpSp>
      <p:sp>
        <p:nvSpPr>
          <p:cNvPr id="596" name="Line"/>
          <p:cNvSpPr/>
          <p:nvPr/>
        </p:nvSpPr>
        <p:spPr>
          <a:xfrm>
            <a:off x="2171550" y="2481562"/>
            <a:ext cx="5712624" cy="1357226"/>
          </a:xfrm>
          <a:prstGeom prst="line">
            <a:avLst/>
          </a:prstGeom>
          <a:ln w="3175">
            <a:solidFill>
              <a:schemeClr val="accent5">
                <a:hueOff val="100859"/>
                <a:satOff val="-13629"/>
                <a:lumOff val="23879"/>
              </a:schemeClr>
            </a:solidFill>
            <a:miter lim="400000"/>
          </a:ln>
        </p:spPr>
        <p:txBody>
          <a:bodyPr lIns="50800" tIns="50800" rIns="50800" bIns="50800" anchor="ctr"/>
          <a:lstStyle/>
          <a:p>
            <a:pPr algn="ctr" defTabSz="558800">
              <a:defRPr sz="1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597" name="Line"/>
          <p:cNvSpPr/>
          <p:nvPr/>
        </p:nvSpPr>
        <p:spPr>
          <a:xfrm>
            <a:off x="2152207" y="2509465"/>
            <a:ext cx="2100231" cy="1934447"/>
          </a:xfrm>
          <a:prstGeom prst="line">
            <a:avLst/>
          </a:prstGeom>
          <a:ln w="3175">
            <a:solidFill>
              <a:schemeClr val="accent5">
                <a:hueOff val="100859"/>
                <a:satOff val="-13629"/>
                <a:lumOff val="23879"/>
              </a:schemeClr>
            </a:solidFill>
            <a:miter lim="400000"/>
          </a:ln>
        </p:spPr>
        <p:txBody>
          <a:bodyPr lIns="50800" tIns="50800" rIns="50800" bIns="50800" anchor="ctr"/>
          <a:lstStyle/>
          <a:p>
            <a:pPr algn="ctr" defTabSz="558800">
              <a:defRPr sz="1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pic>
        <p:nvPicPr>
          <p:cNvPr id="598" name="clip_image001.jpg" descr="clip_image001.jpg"/>
          <p:cNvPicPr>
            <a:picLocks/>
          </p:cNvPicPr>
          <p:nvPr/>
        </p:nvPicPr>
        <p:blipFill>
          <a:blip r:embed="rId4"/>
          <a:stretch>
            <a:fillRect/>
          </a:stretch>
        </p:blipFill>
        <p:spPr>
          <a:xfrm>
            <a:off x="4343527" y="3704013"/>
            <a:ext cx="4798813" cy="2804312"/>
          </a:xfrm>
          <a:prstGeom prst="rect">
            <a:avLst/>
          </a:prstGeom>
        </p:spPr>
      </p:pic>
      <p:sp>
        <p:nvSpPr>
          <p:cNvPr id="599" name="Pragmatic RCT (2007-’13)…"/>
          <p:cNvSpPr txBox="1"/>
          <p:nvPr/>
        </p:nvSpPr>
        <p:spPr>
          <a:xfrm>
            <a:off x="4834957" y="1652027"/>
            <a:ext cx="3534451"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285750">
              <a:buSzPct val="125000"/>
              <a:buChar char="•"/>
              <a:defRPr sz="2000" b="1"/>
            </a:pPr>
            <a:r>
              <a:rPr dirty="0"/>
              <a:t>Pragmatic RCT </a:t>
            </a:r>
            <a:r>
              <a:rPr b="0" dirty="0"/>
              <a:t>(2007-’13)</a:t>
            </a:r>
          </a:p>
          <a:p>
            <a:pPr marL="838200" lvl="7" indent="0" defTabSz="285750">
              <a:buSzPct val="125000"/>
              <a:buChar char="•"/>
              <a:defRPr sz="2000"/>
            </a:pPr>
            <a:r>
              <a:rPr dirty="0"/>
              <a:t>Broad recruitment</a:t>
            </a:r>
          </a:p>
          <a:p>
            <a:pPr marL="838200" lvl="7" indent="0" defTabSz="285750">
              <a:buSzPct val="125000"/>
              <a:buChar char="•"/>
              <a:defRPr sz="2000"/>
            </a:pPr>
            <a:r>
              <a:rPr dirty="0"/>
              <a:t>Feasible interventions</a:t>
            </a:r>
          </a:p>
          <a:p>
            <a:pPr marL="838200" lvl="7" indent="0" defTabSz="285750">
              <a:buSzPct val="125000"/>
              <a:buChar char="•"/>
              <a:defRPr sz="2000"/>
            </a:pPr>
            <a:r>
              <a:rPr dirty="0"/>
              <a:t>Relevant outcomes</a:t>
            </a:r>
          </a:p>
        </p:txBody>
      </p:sp>
      <p:sp>
        <p:nvSpPr>
          <p:cNvPr id="600" name="Based in public sector…"/>
          <p:cNvSpPr txBox="1">
            <a:spLocks noGrp="1"/>
          </p:cNvSpPr>
          <p:nvPr>
            <p:ph type="body" sz="quarter" idx="4294967295"/>
          </p:nvPr>
        </p:nvSpPr>
        <p:spPr>
          <a:xfrm>
            <a:off x="88457" y="4443912"/>
            <a:ext cx="4127501" cy="2740685"/>
          </a:xfrm>
          <a:prstGeom prst="rect">
            <a:avLst/>
          </a:prstGeom>
        </p:spPr>
        <p:txBody>
          <a:bodyPr lIns="38100" tIns="38100" rIns="38100" bIns="38100"/>
          <a:lstStyle/>
          <a:p>
            <a:pPr marL="0" marR="0" lvl="4" indent="0" defTabSz="285750">
              <a:spcBef>
                <a:spcPts val="0"/>
              </a:spcBef>
              <a:buClrTx/>
              <a:buSzPct val="125000"/>
              <a:buFontTx/>
              <a:buChar char="•"/>
              <a:defRPr>
                <a:uFillTx/>
              </a:defRPr>
            </a:pPr>
            <a:r>
              <a:rPr b="1" dirty="0"/>
              <a:t>Based in public sector</a:t>
            </a:r>
          </a:p>
          <a:p>
            <a:pPr marL="0" marR="0" lvl="5" indent="279400" defTabSz="285750">
              <a:spcBef>
                <a:spcPts val="0"/>
              </a:spcBef>
              <a:buClrTx/>
              <a:buSzTx/>
              <a:buFontTx/>
              <a:buNone/>
              <a:defRPr sz="2000">
                <a:uFillTx/>
              </a:defRPr>
            </a:pPr>
            <a:r>
              <a:rPr dirty="0"/>
              <a:t>CMHC: </a:t>
            </a:r>
            <a:r>
              <a:rPr i="1" dirty="0"/>
              <a:t>DMHAS-Yale partnership</a:t>
            </a:r>
          </a:p>
          <a:p>
            <a:pPr marL="0" marR="0" lvl="4" indent="914400" defTabSz="285750">
              <a:spcBef>
                <a:spcPts val="0"/>
              </a:spcBef>
              <a:buClrTx/>
              <a:buSzTx/>
              <a:buFontTx/>
              <a:buNone/>
              <a:defRPr>
                <a:uFillTx/>
              </a:defRPr>
            </a:pPr>
            <a:endParaRPr i="1" dirty="0"/>
          </a:p>
          <a:p>
            <a:pPr marL="0" marR="0" indent="0" defTabSz="285750">
              <a:spcBef>
                <a:spcPts val="0"/>
              </a:spcBef>
              <a:buClrTx/>
              <a:buSzPct val="125000"/>
              <a:buFontTx/>
              <a:defRPr sz="2000" b="1">
                <a:uFillTx/>
              </a:defRPr>
            </a:pPr>
            <a:r>
              <a:rPr dirty="0"/>
              <a:t>Addressed barriers to access</a:t>
            </a:r>
          </a:p>
          <a:p>
            <a:pPr marL="838200" marR="0" lvl="7" indent="0" defTabSz="285750">
              <a:spcBef>
                <a:spcPts val="0"/>
              </a:spcBef>
              <a:buClrTx/>
              <a:buSzPct val="125000"/>
              <a:buFontTx/>
              <a:defRPr sz="2000">
                <a:uFillTx/>
              </a:defRPr>
            </a:pPr>
            <a:r>
              <a:rPr dirty="0"/>
              <a:t>Insurance status</a:t>
            </a:r>
          </a:p>
          <a:p>
            <a:pPr marL="838200" marR="0" lvl="7" indent="0" defTabSz="285750">
              <a:spcBef>
                <a:spcPts val="0"/>
              </a:spcBef>
              <a:buClrTx/>
              <a:buSzPct val="125000"/>
              <a:buFontTx/>
              <a:defRPr sz="2000">
                <a:uFillTx/>
              </a:defRPr>
            </a:pPr>
            <a:r>
              <a:rPr dirty="0"/>
              <a:t>Catchment of residence</a:t>
            </a:r>
          </a:p>
          <a:p>
            <a:pPr marL="838200" marR="0" lvl="7" indent="0" defTabSz="285750">
              <a:spcBef>
                <a:spcPts val="0"/>
              </a:spcBef>
              <a:buClrTx/>
              <a:buSzPct val="125000"/>
              <a:buFontTx/>
              <a:defRPr sz="2000">
                <a:uFillTx/>
              </a:defRPr>
            </a:pPr>
            <a:r>
              <a:rPr dirty="0"/>
              <a:t>Adolescent-Adult</a:t>
            </a:r>
          </a:p>
        </p:txBody>
      </p:sp>
      <p:sp>
        <p:nvSpPr>
          <p:cNvPr id="2" name="Rectangle 1">
            <a:extLst>
              <a:ext uri="{FF2B5EF4-FFF2-40B4-BE49-F238E27FC236}">
                <a16:creationId xmlns:a16="http://schemas.microsoft.com/office/drawing/2014/main" id="{9C0277F3-2709-6FC6-985C-8BDEC3C5CCA2}"/>
              </a:ext>
            </a:extLst>
          </p:cNvPr>
          <p:cNvSpPr/>
          <p:nvPr/>
        </p:nvSpPr>
        <p:spPr>
          <a:xfrm>
            <a:off x="0" y="-106325"/>
            <a:ext cx="9144000" cy="1171537"/>
          </a:xfrm>
          <a:prstGeom prst="rect">
            <a:avLst/>
          </a:prstGeom>
          <a:solidFill>
            <a:srgbClr val="031C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4" descr="Logo&#10;&#10;Description automatically generated">
            <a:extLst>
              <a:ext uri="{FF2B5EF4-FFF2-40B4-BE49-F238E27FC236}">
                <a16:creationId xmlns:a16="http://schemas.microsoft.com/office/drawing/2014/main" id="{B973F65D-B600-D918-2FB2-A7CE924B65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262437" y="221315"/>
            <a:ext cx="1633913" cy="616885"/>
          </a:xfrm>
          <a:prstGeom prst="rect">
            <a:avLst/>
          </a:prstGeom>
          <a:noFill/>
          <a:ln w="9525">
            <a:noFill/>
            <a:miter lim="800000"/>
            <a:headEnd/>
            <a:tailEnd/>
          </a:ln>
        </p:spPr>
      </p:pic>
      <p:sp>
        <p:nvSpPr>
          <p:cNvPr id="4" name="The Evidence for EIS">
            <a:extLst>
              <a:ext uri="{FF2B5EF4-FFF2-40B4-BE49-F238E27FC236}">
                <a16:creationId xmlns:a16="http://schemas.microsoft.com/office/drawing/2014/main" id="{59D0B106-67CF-2E8F-AB43-DD19EFE5A3DC}"/>
              </a:ext>
            </a:extLst>
          </p:cNvPr>
          <p:cNvSpPr txBox="1">
            <a:spLocks/>
          </p:cNvSpPr>
          <p:nvPr/>
        </p:nvSpPr>
        <p:spPr>
          <a:xfrm>
            <a:off x="273979" y="-6922"/>
            <a:ext cx="8229600" cy="1325526"/>
          </a:xfrm>
          <a:prstGeom prst="rect">
            <a:avLst/>
          </a:prstGeom>
        </p:spPr>
        <p:txBody>
          <a:bodyPr/>
          <a:lstStyle>
            <a:lvl1pPr marL="40639" marR="40639" indent="0" algn="ctr" defTabSz="457200" latinLnBrk="0">
              <a:lnSpc>
                <a:spcPct val="100000"/>
              </a:lnSpc>
              <a:spcBef>
                <a:spcPts val="0"/>
              </a:spcBef>
              <a:spcAft>
                <a:spcPts val="0"/>
              </a:spcAft>
              <a:buClrTx/>
              <a:buSzTx/>
              <a:buFontTx/>
              <a:buNone/>
              <a:tabLst/>
              <a:defRPr sz="4000" b="0" i="0" u="none" strike="noStrike" cap="none" spc="0" baseline="0">
                <a:solidFill>
                  <a:srgbClr val="275D90"/>
                </a:solidFill>
                <a:uFill>
                  <a:solidFill>
                    <a:srgbClr val="275D90"/>
                  </a:solidFill>
                </a:uFill>
                <a:latin typeface="Georgia"/>
                <a:ea typeface="Georgia"/>
                <a:cs typeface="Georgia"/>
                <a:sym typeface="Georgia"/>
              </a:defRPr>
            </a:lvl1pPr>
            <a:lvl2pPr marL="40639" marR="40639" indent="2286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2pPr>
            <a:lvl3pPr marL="40639" marR="40639" indent="4572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3pPr>
            <a:lvl4pPr marL="40639" marR="40639" indent="6858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4pPr>
            <a:lvl5pPr marL="40639" marR="40639" indent="9144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5pPr>
            <a:lvl6pPr marL="40639" marR="40639" indent="11430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6pPr>
            <a:lvl7pPr marL="40639" marR="40639" indent="13716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7pPr>
            <a:lvl8pPr marL="40639" marR="40639" indent="16002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8pPr>
            <a:lvl9pPr marL="40639" marR="40639" indent="182880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Helvetica"/>
                <a:ea typeface="Helvetica"/>
                <a:cs typeface="Helvetica"/>
                <a:sym typeface="Helvetica"/>
              </a:defRPr>
            </a:lvl9pPr>
          </a:lstStyle>
          <a:p>
            <a:pPr algn="l" hangingPunct="1"/>
            <a:r>
              <a:rPr lang="en-US" sz="2400" dirty="0">
                <a:solidFill>
                  <a:schemeClr val="bg1"/>
                </a:solidFill>
              </a:rPr>
              <a:t>The Clinic for </a:t>
            </a:r>
            <a:r>
              <a:rPr lang="en-US" sz="2400" b="1" dirty="0">
                <a:solidFill>
                  <a:schemeClr val="bg1"/>
                </a:solidFill>
              </a:rPr>
              <a:t>Specialized Treatment Early </a:t>
            </a:r>
          </a:p>
          <a:p>
            <a:pPr algn="l" hangingPunct="1"/>
            <a:r>
              <a:rPr lang="en-US" sz="2400" b="1" dirty="0">
                <a:solidFill>
                  <a:schemeClr val="bg1"/>
                </a:solidFill>
              </a:rPr>
              <a:t>in Psychosis (STEP)</a:t>
            </a:r>
            <a:r>
              <a:rPr lang="en-US" sz="2400" dirty="0">
                <a:solidFill>
                  <a:schemeClr val="bg1"/>
                </a:solidFill>
              </a:rPr>
              <a:t> est. 2006 </a:t>
            </a:r>
            <a:endParaRPr lang="en-US" sz="2000" b="1" dirty="0">
              <a:solidFill>
                <a:schemeClr val="bg1"/>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Triangle"/>
          <p:cNvSpPr/>
          <p:nvPr/>
        </p:nvSpPr>
        <p:spPr>
          <a:xfrm rot="10800000">
            <a:off x="2056954" y="152399"/>
            <a:ext cx="5371404" cy="3086101"/>
          </a:xfrm>
          <a:prstGeom prst="triangle">
            <a:avLst/>
          </a:prstGeom>
          <a:gradFill>
            <a:gsLst>
              <a:gs pos="0">
                <a:schemeClr val="accent1"/>
              </a:gs>
              <a:gs pos="100000">
                <a:schemeClr val="accent1">
                  <a:hueOff val="321132"/>
                  <a:satOff val="-12043"/>
                  <a:lumOff val="-7113"/>
                </a:schemeClr>
              </a:gs>
            </a:gsLst>
            <a:lin ang="5400000"/>
          </a:gradFill>
          <a:ln w="12700">
            <a:miter lim="400000"/>
          </a:ln>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pic>
        <p:nvPicPr>
          <p:cNvPr id="604" name="image.pdf" descr="image.pdf"/>
          <p:cNvPicPr>
            <a:picLocks/>
          </p:cNvPicPr>
          <p:nvPr/>
        </p:nvPicPr>
        <p:blipFill>
          <a:blip r:embed="rId2"/>
          <a:srcRect l="4653" t="4687" r="6068" b="12500"/>
          <a:stretch>
            <a:fillRect/>
          </a:stretch>
        </p:blipFill>
        <p:spPr>
          <a:xfrm>
            <a:off x="4428331" y="3374231"/>
            <a:ext cx="654790" cy="378619"/>
          </a:xfrm>
          <a:custGeom>
            <a:avLst/>
            <a:gdLst/>
            <a:ahLst/>
            <a:cxnLst>
              <a:cxn ang="0">
                <a:pos x="wd2" y="hd2"/>
              </a:cxn>
              <a:cxn ang="5400000">
                <a:pos x="wd2" y="hd2"/>
              </a:cxn>
              <a:cxn ang="10800000">
                <a:pos x="wd2" y="hd2"/>
              </a:cxn>
              <a:cxn ang="16200000">
                <a:pos x="wd2" y="hd2"/>
              </a:cxn>
            </a:cxnLst>
            <a:rect l="0" t="0" r="r" b="b"/>
            <a:pathLst>
              <a:path w="21407" h="21600" extrusionOk="0">
                <a:moveTo>
                  <a:pt x="10393" y="0"/>
                </a:moveTo>
                <a:lnTo>
                  <a:pt x="8005" y="23"/>
                </a:lnTo>
                <a:cubicBezTo>
                  <a:pt x="6286" y="43"/>
                  <a:pt x="5418" y="177"/>
                  <a:pt x="4930" y="498"/>
                </a:cubicBezTo>
                <a:cubicBezTo>
                  <a:pt x="4557" y="744"/>
                  <a:pt x="4099" y="951"/>
                  <a:pt x="3918" y="951"/>
                </a:cubicBezTo>
                <a:cubicBezTo>
                  <a:pt x="3738" y="951"/>
                  <a:pt x="2778" y="1332"/>
                  <a:pt x="1791" y="1811"/>
                </a:cubicBezTo>
                <a:lnTo>
                  <a:pt x="0" y="2694"/>
                </a:lnTo>
                <a:lnTo>
                  <a:pt x="195" y="4325"/>
                </a:lnTo>
                <a:cubicBezTo>
                  <a:pt x="304" y="5228"/>
                  <a:pt x="490" y="6100"/>
                  <a:pt x="610" y="6249"/>
                </a:cubicBezTo>
                <a:cubicBezTo>
                  <a:pt x="729" y="6398"/>
                  <a:pt x="989" y="8049"/>
                  <a:pt x="1181" y="9917"/>
                </a:cubicBezTo>
                <a:cubicBezTo>
                  <a:pt x="1373" y="11785"/>
                  <a:pt x="1634" y="13413"/>
                  <a:pt x="1765" y="13540"/>
                </a:cubicBezTo>
                <a:cubicBezTo>
                  <a:pt x="1895" y="13666"/>
                  <a:pt x="3287" y="13727"/>
                  <a:pt x="4853" y="13675"/>
                </a:cubicBezTo>
                <a:cubicBezTo>
                  <a:pt x="7271" y="13595"/>
                  <a:pt x="7842" y="13487"/>
                  <a:pt x="8641" y="12951"/>
                </a:cubicBezTo>
                <a:cubicBezTo>
                  <a:pt x="10138" y="11947"/>
                  <a:pt x="10606" y="12212"/>
                  <a:pt x="10484" y="13992"/>
                </a:cubicBezTo>
                <a:cubicBezTo>
                  <a:pt x="10427" y="14812"/>
                  <a:pt x="10295" y="15610"/>
                  <a:pt x="10198" y="15758"/>
                </a:cubicBezTo>
                <a:cubicBezTo>
                  <a:pt x="10102" y="15907"/>
                  <a:pt x="9999" y="16519"/>
                  <a:pt x="9965" y="17117"/>
                </a:cubicBezTo>
                <a:cubicBezTo>
                  <a:pt x="9931" y="17715"/>
                  <a:pt x="9843" y="18687"/>
                  <a:pt x="9770" y="19291"/>
                </a:cubicBezTo>
                <a:cubicBezTo>
                  <a:pt x="9650" y="20279"/>
                  <a:pt x="9733" y="20463"/>
                  <a:pt x="10548" y="20989"/>
                </a:cubicBezTo>
                <a:cubicBezTo>
                  <a:pt x="11370" y="21519"/>
                  <a:pt x="11840" y="21562"/>
                  <a:pt x="15687" y="21577"/>
                </a:cubicBezTo>
                <a:lnTo>
                  <a:pt x="19929" y="21600"/>
                </a:lnTo>
                <a:lnTo>
                  <a:pt x="20085" y="20853"/>
                </a:lnTo>
                <a:cubicBezTo>
                  <a:pt x="20172" y="20442"/>
                  <a:pt x="20394" y="18577"/>
                  <a:pt x="20578" y="16709"/>
                </a:cubicBezTo>
                <a:cubicBezTo>
                  <a:pt x="20762" y="14842"/>
                  <a:pt x="21023" y="13206"/>
                  <a:pt x="21162" y="13064"/>
                </a:cubicBezTo>
                <a:cubicBezTo>
                  <a:pt x="21600" y="12615"/>
                  <a:pt x="21435" y="11974"/>
                  <a:pt x="20786" y="11592"/>
                </a:cubicBezTo>
                <a:cubicBezTo>
                  <a:pt x="19035" y="10564"/>
                  <a:pt x="17632" y="9917"/>
                  <a:pt x="17114" y="9917"/>
                </a:cubicBezTo>
                <a:cubicBezTo>
                  <a:pt x="16796" y="9917"/>
                  <a:pt x="16459" y="9795"/>
                  <a:pt x="16361" y="9645"/>
                </a:cubicBezTo>
                <a:cubicBezTo>
                  <a:pt x="16263" y="9496"/>
                  <a:pt x="15299" y="9374"/>
                  <a:pt x="14220" y="9374"/>
                </a:cubicBezTo>
                <a:cubicBezTo>
                  <a:pt x="11588" y="9374"/>
                  <a:pt x="11452" y="9203"/>
                  <a:pt x="11042" y="5298"/>
                </a:cubicBezTo>
                <a:cubicBezTo>
                  <a:pt x="10861" y="3580"/>
                  <a:pt x="10650" y="1685"/>
                  <a:pt x="10561" y="1087"/>
                </a:cubicBezTo>
                <a:lnTo>
                  <a:pt x="10393" y="0"/>
                </a:lnTo>
                <a:close/>
              </a:path>
            </a:pathLst>
          </a:custGeom>
          <a:ln w="12700">
            <a:miter lim="400000"/>
          </a:ln>
        </p:spPr>
      </p:pic>
      <p:sp>
        <p:nvSpPr>
          <p:cNvPr id="605" name="Triangle"/>
          <p:cNvSpPr/>
          <p:nvPr/>
        </p:nvSpPr>
        <p:spPr>
          <a:xfrm rot="10800000">
            <a:off x="3199228" y="1447799"/>
            <a:ext cx="3124956" cy="1790701"/>
          </a:xfrm>
          <a:prstGeom prst="triangle">
            <a:avLst/>
          </a:prstGeom>
          <a:gradFill>
            <a:gsLst>
              <a:gs pos="0">
                <a:schemeClr val="accent1"/>
              </a:gs>
              <a:gs pos="100000">
                <a:schemeClr val="accent1">
                  <a:hueOff val="321132"/>
                  <a:satOff val="-12043"/>
                  <a:lumOff val="-7113"/>
                </a:schemeClr>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606" name="Triangle"/>
          <p:cNvSpPr/>
          <p:nvPr/>
        </p:nvSpPr>
        <p:spPr>
          <a:xfrm rot="10800000">
            <a:off x="3732657" y="2057400"/>
            <a:ext cx="2058099" cy="1181100"/>
          </a:xfrm>
          <a:prstGeom prst="triangle">
            <a:avLst/>
          </a:prstGeom>
          <a:gradFill>
            <a:gsLst>
              <a:gs pos="0">
                <a:schemeClr val="accent1"/>
              </a:gs>
              <a:gs pos="100000">
                <a:schemeClr val="accent1">
                  <a:hueOff val="321132"/>
                  <a:satOff val="-12043"/>
                  <a:lumOff val="-7113"/>
                </a:schemeClr>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607" name="Line"/>
          <p:cNvSpPr/>
          <p:nvPr/>
        </p:nvSpPr>
        <p:spPr>
          <a:xfrm flipV="1">
            <a:off x="3779414" y="2488120"/>
            <a:ext cx="1095865" cy="1091138"/>
          </a:xfrm>
          <a:prstGeom prst="line">
            <a:avLst/>
          </a:prstGeom>
          <a:gradFill>
            <a:gsLst>
              <a:gs pos="0">
                <a:schemeClr val="accent1"/>
              </a:gs>
              <a:gs pos="100000">
                <a:schemeClr val="accent1">
                  <a:hueOff val="321132"/>
                  <a:satOff val="-12043"/>
                  <a:lumOff val="-7113"/>
                </a:schemeClr>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608" name="Line"/>
          <p:cNvSpPr/>
          <p:nvPr/>
        </p:nvSpPr>
        <p:spPr>
          <a:xfrm flipH="1" flipV="1">
            <a:off x="5868012" y="1668858"/>
            <a:ext cx="1142088" cy="59489"/>
          </a:xfrm>
          <a:prstGeom prst="line">
            <a:avLst/>
          </a:prstGeom>
          <a:gradFill>
            <a:gsLst>
              <a:gs pos="0">
                <a:schemeClr val="accent1"/>
              </a:gs>
              <a:gs pos="100000">
                <a:schemeClr val="accent1">
                  <a:hueOff val="321132"/>
                  <a:satOff val="-12043"/>
                  <a:lumOff val="-7113"/>
                </a:schemeClr>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algn="ctr" defTabSz="558800">
              <a:defRPr sz="16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609" name="REFERENCE POPULATION…"/>
          <p:cNvSpPr txBox="1"/>
          <p:nvPr/>
        </p:nvSpPr>
        <p:spPr>
          <a:xfrm>
            <a:off x="2870200" y="133350"/>
            <a:ext cx="3784600" cy="90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406400">
              <a:defRPr sz="1800">
                <a:solidFill>
                  <a:srgbClr val="FFFFFF"/>
                </a:solidFill>
                <a:latin typeface="+mj-lt"/>
                <a:ea typeface="+mj-ea"/>
                <a:cs typeface="+mj-cs"/>
                <a:sym typeface="Gill Sans"/>
              </a:defRPr>
            </a:pPr>
            <a:r>
              <a:t>REFERENCE POPULATION</a:t>
            </a:r>
          </a:p>
          <a:p>
            <a:pPr algn="ctr" defTabSz="406400">
              <a:defRPr sz="1800">
                <a:solidFill>
                  <a:srgbClr val="FFFFFF"/>
                </a:solidFill>
                <a:latin typeface="+mj-lt"/>
                <a:ea typeface="+mj-ea"/>
                <a:cs typeface="+mj-cs"/>
                <a:sym typeface="Gill Sans"/>
              </a:defRPr>
            </a:pPr>
            <a:r>
              <a:t>Individuals in early stages of psychotic illnesses in CT ~400-500/yr</a:t>
            </a:r>
          </a:p>
        </p:txBody>
      </p:sp>
      <p:sp>
        <p:nvSpPr>
          <p:cNvPr id="610" name="SOURCE POPULATION"/>
          <p:cNvSpPr txBox="1"/>
          <p:nvPr/>
        </p:nvSpPr>
        <p:spPr>
          <a:xfrm>
            <a:off x="3543300" y="1504950"/>
            <a:ext cx="2438400" cy="368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06400">
              <a:defRPr sz="1800">
                <a:solidFill>
                  <a:srgbClr val="FFFFFF"/>
                </a:solidFill>
                <a:latin typeface="+mj-lt"/>
                <a:ea typeface="+mj-ea"/>
                <a:cs typeface="+mj-cs"/>
                <a:sym typeface="Gill Sans"/>
              </a:defRPr>
            </a:lvl1pPr>
          </a:lstStyle>
          <a:p>
            <a:r>
              <a:t>SOURCE POPULATION</a:t>
            </a:r>
          </a:p>
        </p:txBody>
      </p:sp>
      <p:sp>
        <p:nvSpPr>
          <p:cNvPr id="611" name="Age: 16-45 yo…"/>
          <p:cNvSpPr txBox="1"/>
          <p:nvPr/>
        </p:nvSpPr>
        <p:spPr>
          <a:xfrm>
            <a:off x="254000" y="2076863"/>
            <a:ext cx="3924300"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406400">
              <a:defRPr sz="1800">
                <a:solidFill>
                  <a:srgbClr val="FFFFFF"/>
                </a:solidFill>
                <a:latin typeface="+mj-lt"/>
                <a:ea typeface="+mj-ea"/>
                <a:cs typeface="+mj-cs"/>
                <a:sym typeface="Gill Sans"/>
              </a:defRPr>
            </a:pPr>
            <a:endParaRPr dirty="0"/>
          </a:p>
          <a:p>
            <a:pPr defTabSz="406400">
              <a:defRPr sz="1800">
                <a:solidFill>
                  <a:srgbClr val="FFFFFF"/>
                </a:solidFill>
                <a:latin typeface="+mj-lt"/>
                <a:ea typeface="+mj-ea"/>
                <a:cs typeface="+mj-cs"/>
                <a:sym typeface="Gill Sans"/>
              </a:defRPr>
            </a:pPr>
            <a:r>
              <a:rPr dirty="0"/>
              <a:t> Age: 16-</a:t>
            </a:r>
            <a:r>
              <a:rPr lang="en-US" dirty="0"/>
              <a:t>3</a:t>
            </a:r>
            <a:r>
              <a:rPr dirty="0"/>
              <a:t>5 </a:t>
            </a:r>
            <a:r>
              <a:rPr dirty="0" err="1"/>
              <a:t>yo</a:t>
            </a:r>
            <a:endParaRPr dirty="0"/>
          </a:p>
          <a:p>
            <a:pPr defTabSz="406400">
              <a:defRPr sz="1800">
                <a:solidFill>
                  <a:srgbClr val="FFFFFF"/>
                </a:solidFill>
                <a:latin typeface="+mj-lt"/>
                <a:ea typeface="+mj-ea"/>
                <a:cs typeface="+mj-cs"/>
                <a:sym typeface="Gill Sans"/>
              </a:defRPr>
            </a:pPr>
            <a:r>
              <a:rPr dirty="0"/>
              <a:t>Duration of illness: ≤</a:t>
            </a:r>
            <a:r>
              <a:rPr lang="en-US" dirty="0"/>
              <a:t>12</a:t>
            </a:r>
            <a:r>
              <a:rPr dirty="0"/>
              <a:t>wks lifetime antipsychotic Rx AND &lt;5yrs illness </a:t>
            </a:r>
          </a:p>
          <a:p>
            <a:pPr defTabSz="406400">
              <a:defRPr sz="1800">
                <a:solidFill>
                  <a:srgbClr val="FFFFFF"/>
                </a:solidFill>
                <a:latin typeface="+mj-lt"/>
                <a:ea typeface="+mj-ea"/>
                <a:cs typeface="+mj-cs"/>
                <a:sym typeface="Gill Sans"/>
              </a:defRPr>
            </a:pPr>
            <a:r>
              <a:rPr dirty="0"/>
              <a:t>Exclusion: sub-induced psychotic d/o</a:t>
            </a:r>
          </a:p>
          <a:p>
            <a:pPr defTabSz="406400">
              <a:defRPr sz="1800">
                <a:solidFill>
                  <a:srgbClr val="FFFFFF"/>
                </a:solidFill>
                <a:latin typeface="+mj-lt"/>
                <a:ea typeface="+mj-ea"/>
                <a:cs typeface="+mj-cs"/>
                <a:sym typeface="Gill Sans"/>
              </a:defRPr>
            </a:pPr>
            <a:r>
              <a:rPr dirty="0"/>
              <a:t>Exclusion: DDS (DMR) eligibility</a:t>
            </a:r>
          </a:p>
        </p:txBody>
      </p:sp>
      <p:sp>
        <p:nvSpPr>
          <p:cNvPr id="612" name="Referrals from ~…"/>
          <p:cNvSpPr txBox="1"/>
          <p:nvPr/>
        </p:nvSpPr>
        <p:spPr>
          <a:xfrm>
            <a:off x="6832600" y="1466850"/>
            <a:ext cx="2222500" cy="143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06400">
              <a:defRPr sz="1800">
                <a:solidFill>
                  <a:srgbClr val="FFFFFF"/>
                </a:solidFill>
                <a:latin typeface="+mj-lt"/>
                <a:ea typeface="+mj-ea"/>
                <a:cs typeface="+mj-cs"/>
                <a:sym typeface="Gill Sans"/>
              </a:defRPr>
            </a:pPr>
            <a:r>
              <a:t>Referrals from ~</a:t>
            </a:r>
          </a:p>
          <a:p>
            <a:pPr defTabSz="406400">
              <a:defRPr sz="1800">
                <a:solidFill>
                  <a:srgbClr val="FFFFFF"/>
                </a:solidFill>
                <a:latin typeface="+mj-lt"/>
                <a:ea typeface="+mj-ea"/>
                <a:cs typeface="+mj-cs"/>
                <a:sym typeface="Gill Sans"/>
              </a:defRPr>
            </a:pPr>
            <a:r>
              <a:t>-CMHC triage </a:t>
            </a:r>
          </a:p>
          <a:p>
            <a:pPr defTabSz="406400">
              <a:defRPr sz="1800">
                <a:solidFill>
                  <a:srgbClr val="FFFFFF"/>
                </a:solidFill>
                <a:latin typeface="+mj-lt"/>
                <a:ea typeface="+mj-ea"/>
                <a:cs typeface="+mj-cs"/>
                <a:sym typeface="Gill Sans"/>
              </a:defRPr>
            </a:pPr>
            <a:r>
              <a:t>-Private Hospitals/ERs</a:t>
            </a:r>
          </a:p>
          <a:p>
            <a:pPr defTabSz="406400">
              <a:defRPr sz="1800">
                <a:solidFill>
                  <a:srgbClr val="FFFFFF"/>
                </a:solidFill>
                <a:latin typeface="+mj-lt"/>
                <a:ea typeface="+mj-ea"/>
                <a:cs typeface="+mj-cs"/>
                <a:sym typeface="Gill Sans"/>
              </a:defRPr>
            </a:pPr>
            <a:r>
              <a:t>-Area Clinics/PRIME</a:t>
            </a:r>
          </a:p>
          <a:p>
            <a:pPr defTabSz="406400">
              <a:defRPr sz="1800">
                <a:solidFill>
                  <a:srgbClr val="FFFFFF"/>
                </a:solidFill>
                <a:latin typeface="+mj-lt"/>
                <a:ea typeface="+mj-ea"/>
                <a:cs typeface="+mj-cs"/>
                <a:sym typeface="Gill Sans"/>
              </a:defRPr>
            </a:pPr>
            <a:r>
              <a:t>-Colleges</a:t>
            </a:r>
          </a:p>
        </p:txBody>
      </p:sp>
      <p:sp>
        <p:nvSpPr>
          <p:cNvPr id="613" name="The STEP Trial…"/>
          <p:cNvSpPr txBox="1"/>
          <p:nvPr/>
        </p:nvSpPr>
        <p:spPr>
          <a:xfrm>
            <a:off x="244164" y="622299"/>
            <a:ext cx="2794001"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06400">
              <a:spcBef>
                <a:spcPts val="700"/>
              </a:spcBef>
              <a:defRPr sz="2800">
                <a:solidFill>
                  <a:srgbClr val="FFFFFF"/>
                </a:solidFill>
                <a:latin typeface="+mj-lt"/>
                <a:ea typeface="+mj-ea"/>
                <a:cs typeface="+mj-cs"/>
                <a:sym typeface="Gill Sans"/>
              </a:defRPr>
            </a:pPr>
            <a:r>
              <a:t>The STEP Trial</a:t>
            </a:r>
          </a:p>
          <a:p>
            <a:pPr defTabSz="406400">
              <a:spcBef>
                <a:spcPts val="700"/>
              </a:spcBef>
              <a:defRPr sz="2800">
                <a:solidFill>
                  <a:srgbClr val="FFFFFF"/>
                </a:solidFill>
                <a:latin typeface="+mj-lt"/>
                <a:ea typeface="+mj-ea"/>
                <a:cs typeface="+mj-cs"/>
                <a:sym typeface="Gill Sans"/>
              </a:defRPr>
            </a:pPr>
            <a:r>
              <a:t>2007-‘13</a:t>
            </a:r>
          </a:p>
          <a:p>
            <a:pPr defTabSz="406400">
              <a:defRPr sz="1400">
                <a:solidFill>
                  <a:srgbClr val="FFFFFF"/>
                </a:solidFill>
                <a:latin typeface="+mj-lt"/>
                <a:ea typeface="+mj-ea"/>
                <a:cs typeface="+mj-cs"/>
                <a:sym typeface="Gill Sans"/>
              </a:defRPr>
            </a:pPr>
            <a:r>
              <a:rPr>
                <a:uFill>
                  <a:solidFill>
                    <a:srgbClr val="FFFFFF"/>
                  </a:solidFill>
                </a:uFill>
                <a:hlinkClick r:id="rId3"/>
              </a:rPr>
              <a:t>ClinicalTrails.gov</a:t>
            </a:r>
            <a:r>
              <a:rPr>
                <a:uFill>
                  <a:solidFill>
                    <a:srgbClr val="FFFFFF"/>
                  </a:solidFill>
                </a:uFill>
              </a:rPr>
              <a:t> NCT00309452</a:t>
            </a:r>
          </a:p>
          <a:p>
            <a:pPr defTabSz="406400">
              <a:defRPr sz="1400">
                <a:solidFill>
                  <a:srgbClr val="FFFFFF"/>
                </a:solidFill>
                <a:latin typeface="+mj-lt"/>
                <a:ea typeface="+mj-ea"/>
                <a:cs typeface="+mj-cs"/>
                <a:sym typeface="Gill Sans"/>
              </a:defRPr>
            </a:pPr>
            <a:r>
              <a:rPr>
                <a:uFill>
                  <a:solidFill>
                    <a:srgbClr val="FFFFFF"/>
                  </a:solidFill>
                </a:uFill>
              </a:rPr>
              <a:t>NIH </a:t>
            </a:r>
            <a:r>
              <a:t>MH088971-01 </a:t>
            </a:r>
          </a:p>
        </p:txBody>
      </p:sp>
      <p:sp>
        <p:nvSpPr>
          <p:cNvPr id="614" name="STUDY POPULATION"/>
          <p:cNvSpPr txBox="1"/>
          <p:nvPr/>
        </p:nvSpPr>
        <p:spPr>
          <a:xfrm>
            <a:off x="3911479" y="2108200"/>
            <a:ext cx="1682372"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defRPr sz="1400">
                <a:solidFill>
                  <a:srgbClr val="FFFFFF"/>
                </a:solidFill>
                <a:latin typeface="+mj-lt"/>
                <a:ea typeface="+mj-ea"/>
                <a:cs typeface="+mj-cs"/>
                <a:sym typeface="Gill Sans"/>
              </a:defRPr>
            </a:lvl1pPr>
          </a:lstStyle>
          <a:p>
            <a:r>
              <a:t>STUDY POPULATION</a:t>
            </a:r>
          </a:p>
        </p:txBody>
      </p:sp>
      <p:sp>
        <p:nvSpPr>
          <p:cNvPr id="615" name="Line"/>
          <p:cNvSpPr/>
          <p:nvPr/>
        </p:nvSpPr>
        <p:spPr>
          <a:xfrm flipH="1">
            <a:off x="3440162" y="3873078"/>
            <a:ext cx="699184" cy="639863"/>
          </a:xfrm>
          <a:prstGeom prst="line">
            <a:avLst/>
          </a:prstGeom>
          <a:ln w="76200">
            <a:solidFill>
              <a:srgbClr val="FFFFFF"/>
            </a:solidFill>
            <a:tailEnd type="triangle"/>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616" name="Line"/>
          <p:cNvSpPr/>
          <p:nvPr/>
        </p:nvSpPr>
        <p:spPr>
          <a:xfrm>
            <a:off x="5170424" y="3907701"/>
            <a:ext cx="746130" cy="477862"/>
          </a:xfrm>
          <a:prstGeom prst="line">
            <a:avLst/>
          </a:prstGeom>
          <a:ln w="76200">
            <a:solidFill>
              <a:srgbClr val="FFFFFF"/>
            </a:solidFill>
            <a:tailEnd type="triangle"/>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grpSp>
        <p:nvGrpSpPr>
          <p:cNvPr id="619" name="TAU…"/>
          <p:cNvGrpSpPr/>
          <p:nvPr/>
        </p:nvGrpSpPr>
        <p:grpSpPr>
          <a:xfrm>
            <a:off x="431800" y="4610100"/>
            <a:ext cx="2959101" cy="1689100"/>
            <a:chOff x="0" y="0"/>
            <a:chExt cx="2959100" cy="1689100"/>
          </a:xfrm>
        </p:grpSpPr>
        <p:sp>
          <p:nvSpPr>
            <p:cNvPr id="618" name="TAU…"/>
            <p:cNvSpPr txBox="1"/>
            <p:nvPr/>
          </p:nvSpPr>
          <p:spPr>
            <a:xfrm>
              <a:off x="215900" y="139700"/>
              <a:ext cx="2527300" cy="11303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40639" marR="40639" defTabSz="914400">
                <a:spcBef>
                  <a:spcPts val="1800"/>
                </a:spcBef>
                <a:buClr>
                  <a:srgbClr val="FFFB00"/>
                </a:buClr>
                <a:buFont typeface="Georgia"/>
                <a:defRPr sz="1800">
                  <a:solidFill>
                    <a:srgbClr val="FFFFFF"/>
                  </a:solidFill>
                  <a:uFill>
                    <a:solidFill>
                      <a:srgbClr val="FFFFFF"/>
                    </a:solidFill>
                  </a:uFill>
                  <a:latin typeface="+mj-lt"/>
                  <a:ea typeface="+mj-ea"/>
                  <a:cs typeface="+mj-cs"/>
                  <a:sym typeface="Gill Sans"/>
                </a:defRPr>
              </a:pPr>
              <a:r>
                <a:t>TAU</a:t>
              </a:r>
            </a:p>
            <a:p>
              <a:pPr marL="40639" marR="40639" defTabSz="914400">
                <a:spcBef>
                  <a:spcPts val="1600"/>
                </a:spcBef>
                <a:buClr>
                  <a:srgbClr val="FFFB00"/>
                </a:buClr>
                <a:buFont typeface="Georgia"/>
                <a:defRPr sz="1800">
                  <a:solidFill>
                    <a:srgbClr val="FFFFFF"/>
                  </a:solidFill>
                  <a:uFill>
                    <a:solidFill>
                      <a:srgbClr val="FFFFFF"/>
                    </a:solidFill>
                  </a:uFill>
                  <a:latin typeface="+mj-lt"/>
                  <a:ea typeface="+mj-ea"/>
                  <a:cs typeface="+mj-cs"/>
                  <a:sym typeface="Gill Sans"/>
                </a:defRPr>
              </a:pPr>
              <a:r>
                <a:t>Referral to private or public-sector care</a:t>
              </a:r>
            </a:p>
          </p:txBody>
        </p:sp>
        <p:pic>
          <p:nvPicPr>
            <p:cNvPr id="617" name="TAU… TAUReferral to private or public-sector care" descr="TAU… TAUReferral to private or public-sector care"/>
            <p:cNvPicPr>
              <a:picLocks/>
            </p:cNvPicPr>
            <p:nvPr/>
          </p:nvPicPr>
          <p:blipFill>
            <a:blip r:embed="rId4"/>
            <a:stretch>
              <a:fillRect/>
            </a:stretch>
          </p:blipFill>
          <p:spPr>
            <a:xfrm>
              <a:off x="0" y="0"/>
              <a:ext cx="2959100" cy="1689100"/>
            </a:xfrm>
            <a:prstGeom prst="rect">
              <a:avLst/>
            </a:prstGeom>
            <a:effectLst/>
          </p:spPr>
        </p:pic>
      </p:grpSp>
      <p:grpSp>
        <p:nvGrpSpPr>
          <p:cNvPr id="622" name="STEP Care…"/>
          <p:cNvGrpSpPr/>
          <p:nvPr/>
        </p:nvGrpSpPr>
        <p:grpSpPr>
          <a:xfrm>
            <a:off x="5918200" y="4483100"/>
            <a:ext cx="2959100" cy="1689100"/>
            <a:chOff x="0" y="0"/>
            <a:chExt cx="2959100" cy="1689100"/>
          </a:xfrm>
        </p:grpSpPr>
        <p:sp>
          <p:nvSpPr>
            <p:cNvPr id="621" name="STEP Care…"/>
            <p:cNvSpPr txBox="1"/>
            <p:nvPr/>
          </p:nvSpPr>
          <p:spPr>
            <a:xfrm>
              <a:off x="215900" y="139700"/>
              <a:ext cx="2527300" cy="11303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40639" marR="40639" defTabSz="914400">
                <a:spcBef>
                  <a:spcPts val="1800"/>
                </a:spcBef>
                <a:buClr>
                  <a:srgbClr val="FFFB00"/>
                </a:buClr>
                <a:buFont typeface="Georgia"/>
                <a:defRPr sz="1800">
                  <a:solidFill>
                    <a:srgbClr val="FFFFFF"/>
                  </a:solidFill>
                  <a:uFill>
                    <a:solidFill>
                      <a:srgbClr val="FFFFFF"/>
                    </a:solidFill>
                  </a:uFill>
                  <a:latin typeface="+mj-lt"/>
                  <a:ea typeface="+mj-ea"/>
                  <a:cs typeface="+mj-cs"/>
                  <a:sym typeface="Gill Sans"/>
                </a:defRPr>
              </a:pPr>
              <a:r>
                <a:t>STEP Care</a:t>
              </a:r>
            </a:p>
            <a:p>
              <a:pPr marL="40639" marR="40639" defTabSz="914400">
                <a:spcBef>
                  <a:spcPts val="1600"/>
                </a:spcBef>
                <a:buClr>
                  <a:srgbClr val="FFFB00"/>
                </a:buClr>
                <a:buFont typeface="Georgia"/>
                <a:defRPr sz="1800">
                  <a:solidFill>
                    <a:srgbClr val="FFFFFF"/>
                  </a:solidFill>
                  <a:uFill>
                    <a:solidFill>
                      <a:srgbClr val="FFFFFF"/>
                    </a:solidFill>
                  </a:uFill>
                  <a:latin typeface="+mj-lt"/>
                  <a:ea typeface="+mj-ea"/>
                  <a:cs typeface="+mj-cs"/>
                  <a:sym typeface="Gill Sans"/>
                </a:defRPr>
              </a:pPr>
              <a:r>
                <a:t>Based within CMHC ambulatory services</a:t>
              </a:r>
            </a:p>
          </p:txBody>
        </p:sp>
        <p:pic>
          <p:nvPicPr>
            <p:cNvPr id="620" name="STEP Care… STEP CareBased within CMHC ambulatory services" descr="STEP Care… STEP CareBased within CMHC ambulatory services"/>
            <p:cNvPicPr>
              <a:picLocks/>
            </p:cNvPicPr>
            <p:nvPr/>
          </p:nvPicPr>
          <p:blipFill>
            <a:blip r:embed="rId4"/>
            <a:stretch>
              <a:fillRect/>
            </a:stretch>
          </p:blipFill>
          <p:spPr>
            <a:xfrm>
              <a:off x="0" y="0"/>
              <a:ext cx="2959100" cy="1689100"/>
            </a:xfrm>
            <a:prstGeom prst="rect">
              <a:avLst/>
            </a:prstGeom>
            <a:effectLst/>
          </p:spPr>
        </p:pic>
      </p:grpSp>
      <p:pic>
        <p:nvPicPr>
          <p:cNvPr id="4" name="Picture 3">
            <a:extLst>
              <a:ext uri="{FF2B5EF4-FFF2-40B4-BE49-F238E27FC236}">
                <a16:creationId xmlns:a16="http://schemas.microsoft.com/office/drawing/2014/main" id="{FB407CB6-5546-51AC-6289-8BB1286A9D3E}"/>
              </a:ext>
            </a:extLst>
          </p:cNvPr>
          <p:cNvPicPr>
            <a:picLocks noChangeAspect="1"/>
          </p:cNvPicPr>
          <p:nvPr/>
        </p:nvPicPr>
        <p:blipFill>
          <a:blip r:embed="rId5"/>
          <a:stretch>
            <a:fillRect/>
          </a:stretch>
        </p:blipFill>
        <p:spPr>
          <a:xfrm>
            <a:off x="7353300" y="6173355"/>
            <a:ext cx="1181100" cy="317500"/>
          </a:xfrm>
          <a:prstGeom prst="rect">
            <a:avLst/>
          </a:prstGeom>
          <a:effectLst>
            <a:glow rad="127000">
              <a:schemeClr val="bg1"/>
            </a:glow>
            <a:outerShdw dist="50800" dir="5400000" algn="ctr" rotWithShape="0">
              <a:schemeClr val="tx1"/>
            </a:outerShdw>
          </a:effectLst>
        </p:spPr>
      </p:pic>
      <p:pic>
        <p:nvPicPr>
          <p:cNvPr id="2" name="Content Placeholder 4" descr="Logo&#10;&#10;Description automatically generated">
            <a:extLst>
              <a:ext uri="{FF2B5EF4-FFF2-40B4-BE49-F238E27FC236}">
                <a16:creationId xmlns:a16="http://schemas.microsoft.com/office/drawing/2014/main" id="{2CCDC96C-A9C4-782E-8619-319B2F19D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704667" y="201574"/>
            <a:ext cx="1282546" cy="484226"/>
          </a:xfrm>
          <a:prstGeom prst="rect">
            <a:avLst/>
          </a:prstGeom>
          <a:noFill/>
          <a:ln w="9525">
            <a:noFill/>
            <a:miter lim="800000"/>
            <a:headEnd/>
            <a:tailEnd/>
          </a:ln>
        </p:spPr>
      </p:pic>
    </p:spTree>
  </p:cSld>
  <p:clrMapOvr>
    <a:masterClrMapping/>
  </p:clrMapOvr>
  <p:transition spd="med"/>
</p:sld>
</file>

<file path=ppt/theme/theme1.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Calibri"/>
        <a:ea typeface="Calibri"/>
        <a:cs typeface="Calibri"/>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588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Calibri"/>
        <a:ea typeface="Calibri"/>
        <a:cs typeface="Calibri"/>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588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8767</TotalTime>
  <Words>2691</Words>
  <Application>Microsoft Macintosh PowerPoint</Application>
  <PresentationFormat>On-screen Show (4:3)</PresentationFormat>
  <Paragraphs>412</Paragraphs>
  <Slides>44</Slides>
  <Notes>10</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44</vt:i4>
      </vt:variant>
    </vt:vector>
  </HeadingPairs>
  <TitlesOfParts>
    <vt:vector size="67" baseType="lpstr">
      <vt:lpstr>Arial</vt:lpstr>
      <vt:lpstr>Calibri</vt:lpstr>
      <vt:lpstr>Calibri Light</vt:lpstr>
      <vt:lpstr>Comic Sans MS</vt:lpstr>
      <vt:lpstr>Didot</vt:lpstr>
      <vt:lpstr>Georgia</vt:lpstr>
      <vt:lpstr>Gill Sans</vt:lpstr>
      <vt:lpstr>Helvetica</vt:lpstr>
      <vt:lpstr>Helvetica Light</vt:lpstr>
      <vt:lpstr>Helvetica Neue</vt:lpstr>
      <vt:lpstr>Helvetica Neue Light</vt:lpstr>
      <vt:lpstr>Helvetica Neue Medium</vt:lpstr>
      <vt:lpstr>Helvetica Neue Thin</vt:lpstr>
      <vt:lpstr>Lucida Grande</vt:lpstr>
      <vt:lpstr>Montserrat</vt:lpstr>
      <vt:lpstr>News Gothic MT</vt:lpstr>
      <vt:lpstr>Palatino</vt:lpstr>
      <vt:lpstr>Tahoma</vt:lpstr>
      <vt:lpstr>Times New Roman</vt:lpstr>
      <vt:lpstr>YaleNew</vt:lpstr>
      <vt:lpstr>Zapf Dingbats</vt:lpstr>
      <vt:lpstr>Gradient</vt:lpstr>
      <vt:lpstr>Content Slides</vt:lpstr>
      <vt:lpstr>PowerPoint Presentation</vt:lpstr>
      <vt:lpstr>PowerPoint Presentation</vt:lpstr>
      <vt:lpstr>Early Intervention Services  Rationale and Evidence</vt:lpstr>
      <vt:lpstr>PowerPoint Presentation</vt:lpstr>
      <vt:lpstr>PowerPoint Presentation</vt:lpstr>
      <vt:lpstr>PowerPoint Presentation</vt:lpstr>
      <vt:lpstr>The Evidence for EIS: Summary</vt:lpstr>
      <vt:lpstr>PowerPoint Presentation</vt:lpstr>
      <vt:lpstr>PowerPoint Presentation</vt:lpstr>
      <vt:lpstr>Srihari et al., Psych Services 2015</vt:lpstr>
      <vt:lpstr>STEP progressively reduced frequency, duration of acute hospitalizations</vt:lpstr>
      <vt:lpstr>STEP Elements of Care</vt:lpstr>
      <vt:lpstr>PowerPoint Presentation</vt:lpstr>
      <vt:lpstr>PowerPoint Presentation</vt:lpstr>
      <vt:lpstr>Mindmap</vt:lpstr>
      <vt:lpstr>PowerPoint Presentation</vt:lpstr>
      <vt:lpstr>PowerPoint Presentation</vt:lpstr>
      <vt:lpstr>PowerPoint Presentation</vt:lpstr>
      <vt:lpstr>Integrating mass &amp; social media: multiple channels with  clear call to action</vt:lpstr>
      <vt:lpstr>PowerPoint Presentation</vt:lpstr>
      <vt:lpstr>Outreach and detailing</vt:lpstr>
      <vt:lpstr>PowerPoint Presentation</vt:lpstr>
      <vt:lpstr>PowerPoint Presentation</vt:lpstr>
      <vt:lpstr>PowerPoint Presentation</vt:lpstr>
      <vt:lpstr>PowerPoint Presentation</vt:lpstr>
      <vt:lpstr>PowerPoint Presentation</vt:lpstr>
      <vt:lpstr>PowerPoint Presentation</vt:lpstr>
      <vt:lpstr>Summary</vt:lpstr>
      <vt:lpstr>Early Intervention Services  A System of care for CT</vt:lpstr>
      <vt:lpstr>PowerPoint Presentation</vt:lpstr>
      <vt:lpstr>PowerPoint Presentation</vt:lpstr>
      <vt:lpstr>PowerPoint Presentation</vt:lpstr>
      <vt:lpstr>The Solution: Learning Health Systems (or Networks or Collaboratives)</vt:lpstr>
      <vt:lpstr>Disseminating via an LHC: Flexible structures, processes with shared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Intervention for Schizophrenia in CT Project 169</dc:title>
  <cp:lastModifiedBy>Tayfur, Sumeyra</cp:lastModifiedBy>
  <cp:revision>47</cp:revision>
  <dcterms:modified xsi:type="dcterms:W3CDTF">2023-09-26T21:22:20Z</dcterms:modified>
</cp:coreProperties>
</file>